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57" r:id="rId3"/>
    <p:sldId id="258" r:id="rId4"/>
    <p:sldId id="259" r:id="rId5"/>
    <p:sldId id="260" r:id="rId6"/>
    <p:sldId id="261" r:id="rId7"/>
    <p:sldId id="266" r:id="rId8"/>
    <p:sldId id="267" r:id="rId9"/>
    <p:sldId id="268" r:id="rId10"/>
    <p:sldId id="263" r:id="rId11"/>
    <p:sldId id="264" r:id="rId12"/>
    <p:sldId id="265" r:id="rId13"/>
    <p:sldId id="269" r:id="rId14"/>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97"/>
    <p:restoredTop sz="95865"/>
  </p:normalViewPr>
  <p:slideViewPr>
    <p:cSldViewPr snapToGrid="0" snapToObjects="1">
      <p:cViewPr varScale="1">
        <p:scale>
          <a:sx n="90" d="100"/>
          <a:sy n="90" d="100"/>
        </p:scale>
        <p:origin x="224"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2014EB-E84A-4595-A621-42E981C5C635}"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0BA5F7D6-10E4-4F6A-9C0A-7F0BAD5F7F25}">
      <dgm:prSet/>
      <dgm:spPr/>
      <dgm:t>
        <a:bodyPr/>
        <a:lstStyle/>
        <a:p>
          <a:r>
            <a:rPr lang="en-US" dirty="0"/>
            <a:t>Breast</a:t>
          </a:r>
          <a:r>
            <a:rPr lang="zh-CN" dirty="0"/>
            <a:t> </a:t>
          </a:r>
          <a:r>
            <a:rPr lang="en-US" dirty="0"/>
            <a:t>Cancer</a:t>
          </a:r>
        </a:p>
      </dgm:t>
    </dgm:pt>
    <dgm:pt modelId="{ACB6D746-BF3D-46C5-9073-90E0772BBC04}" type="parTrans" cxnId="{48758053-36C4-4BDB-B228-B1FD1F09B358}">
      <dgm:prSet/>
      <dgm:spPr/>
      <dgm:t>
        <a:bodyPr/>
        <a:lstStyle/>
        <a:p>
          <a:endParaRPr lang="en-US"/>
        </a:p>
      </dgm:t>
    </dgm:pt>
    <dgm:pt modelId="{C59FC8D4-5E66-4B73-A973-4F0CCBAF4DD6}" type="sibTrans" cxnId="{48758053-36C4-4BDB-B228-B1FD1F09B358}">
      <dgm:prSet/>
      <dgm:spPr/>
      <dgm:t>
        <a:bodyPr/>
        <a:lstStyle/>
        <a:p>
          <a:endParaRPr lang="en-US"/>
        </a:p>
      </dgm:t>
    </dgm:pt>
    <dgm:pt modelId="{D89AB09B-EB7B-4B7F-90BF-278CC5228FF9}">
      <dgm:prSet/>
      <dgm:spPr/>
      <dgm:t>
        <a:bodyPr/>
        <a:lstStyle/>
        <a:p>
          <a:endParaRPr lang="en-US" dirty="0"/>
        </a:p>
      </dgm:t>
    </dgm:pt>
    <dgm:pt modelId="{52E6556F-B319-4533-A7A5-60ACED1906EB}" type="parTrans" cxnId="{FD06C563-1F4A-4142-B22E-0B66DF8DD187}">
      <dgm:prSet/>
      <dgm:spPr/>
      <dgm:t>
        <a:bodyPr/>
        <a:lstStyle/>
        <a:p>
          <a:endParaRPr lang="en-US"/>
        </a:p>
      </dgm:t>
    </dgm:pt>
    <dgm:pt modelId="{84173B10-560D-492D-8CAD-3F642C49C9E7}" type="sibTrans" cxnId="{FD06C563-1F4A-4142-B22E-0B66DF8DD187}">
      <dgm:prSet/>
      <dgm:spPr/>
      <dgm:t>
        <a:bodyPr/>
        <a:lstStyle/>
        <a:p>
          <a:endParaRPr lang="en-US"/>
        </a:p>
      </dgm:t>
    </dgm:pt>
    <dgm:pt modelId="{D36865EE-AB19-46AE-972B-D2431E71DAD4}">
      <dgm:prSet/>
      <dgm:spPr/>
      <dgm:t>
        <a:bodyPr/>
        <a:lstStyle/>
        <a:p>
          <a:r>
            <a:rPr lang="en-US" dirty="0"/>
            <a:t>One of the most common cancers </a:t>
          </a:r>
          <a:r>
            <a:rPr lang="en-US" altLang="zh-CN" dirty="0"/>
            <a:t>for</a:t>
          </a:r>
          <a:r>
            <a:rPr lang="zh-CN" altLang="en-US" dirty="0"/>
            <a:t> </a:t>
          </a:r>
          <a:r>
            <a:rPr lang="en-US" altLang="zh-CN" dirty="0"/>
            <a:t>women</a:t>
          </a:r>
        </a:p>
        <a:p>
          <a:r>
            <a:rPr lang="en-US" altLang="zh-CN" dirty="0"/>
            <a:t>Second</a:t>
          </a:r>
          <a:r>
            <a:rPr lang="zh-CN" altLang="en-US" dirty="0"/>
            <a:t> </a:t>
          </a:r>
          <a:r>
            <a:rPr lang="en-US" altLang="zh-CN" dirty="0"/>
            <a:t>biggest</a:t>
          </a:r>
          <a:r>
            <a:rPr lang="zh-CN" altLang="en-US" dirty="0"/>
            <a:t> </a:t>
          </a:r>
          <a:r>
            <a:rPr lang="en-US" altLang="zh-CN" dirty="0"/>
            <a:t>reason</a:t>
          </a:r>
          <a:r>
            <a:rPr lang="zh-CN" altLang="en-US" dirty="0"/>
            <a:t> </a:t>
          </a:r>
          <a:r>
            <a:rPr lang="en-US" altLang="zh-CN" dirty="0"/>
            <a:t>of</a:t>
          </a:r>
          <a:r>
            <a:rPr lang="zh-CN" altLang="en-US" dirty="0"/>
            <a:t> </a:t>
          </a:r>
          <a:r>
            <a:rPr lang="en-US" altLang="zh-CN" dirty="0"/>
            <a:t>women’s</a:t>
          </a:r>
          <a:r>
            <a:rPr lang="zh-CN" altLang="en-US" dirty="0"/>
            <a:t> </a:t>
          </a:r>
          <a:r>
            <a:rPr lang="en-US" altLang="zh-CN" dirty="0"/>
            <a:t>death</a:t>
          </a:r>
          <a:endParaRPr lang="en-US" dirty="0"/>
        </a:p>
      </dgm:t>
    </dgm:pt>
    <dgm:pt modelId="{2FE7C874-10CC-45DE-A383-C006F6F39C85}" type="parTrans" cxnId="{5181706A-8DBF-4706-B1F0-2A0EDEBAD8BC}">
      <dgm:prSet/>
      <dgm:spPr/>
      <dgm:t>
        <a:bodyPr/>
        <a:lstStyle/>
        <a:p>
          <a:endParaRPr lang="en-US"/>
        </a:p>
      </dgm:t>
    </dgm:pt>
    <dgm:pt modelId="{BD63D2C2-36F5-4258-9E17-9B2E13D5112A}" type="sibTrans" cxnId="{5181706A-8DBF-4706-B1F0-2A0EDEBAD8BC}">
      <dgm:prSet/>
      <dgm:spPr/>
      <dgm:t>
        <a:bodyPr/>
        <a:lstStyle/>
        <a:p>
          <a:endParaRPr lang="en-US"/>
        </a:p>
      </dgm:t>
    </dgm:pt>
    <dgm:pt modelId="{C45D7660-0DC8-49BF-AAB2-E0A296FA6869}">
      <dgm:prSet/>
      <dgm:spPr/>
      <dgm:t>
        <a:bodyPr/>
        <a:lstStyle/>
        <a:p>
          <a:endParaRPr lang="en-US" dirty="0"/>
        </a:p>
      </dgm:t>
    </dgm:pt>
    <dgm:pt modelId="{92D77D56-E662-4B70-80B7-2F2F46905036}" type="parTrans" cxnId="{217733B5-BF86-44A5-A709-6DAF0C03EA7B}">
      <dgm:prSet/>
      <dgm:spPr/>
      <dgm:t>
        <a:bodyPr/>
        <a:lstStyle/>
        <a:p>
          <a:endParaRPr lang="en-US"/>
        </a:p>
      </dgm:t>
    </dgm:pt>
    <dgm:pt modelId="{1D7BE31B-5F79-49BB-8C9D-3DE6EE8C8363}" type="sibTrans" cxnId="{217733B5-BF86-44A5-A709-6DAF0C03EA7B}">
      <dgm:prSet/>
      <dgm:spPr/>
      <dgm:t>
        <a:bodyPr/>
        <a:lstStyle/>
        <a:p>
          <a:endParaRPr lang="en-US"/>
        </a:p>
      </dgm:t>
    </dgm:pt>
    <dgm:pt modelId="{6E2AB9BA-2A8A-454D-A4E6-8139D24003BD}">
      <dgm:prSet/>
      <dgm:spPr/>
      <dgm:t>
        <a:bodyPr/>
        <a:lstStyle/>
        <a:p>
          <a:r>
            <a:rPr lang="en-US" dirty="0"/>
            <a:t>1.5</a:t>
          </a:r>
          <a:r>
            <a:rPr lang="zh-CN" dirty="0"/>
            <a:t> </a:t>
          </a:r>
          <a:r>
            <a:rPr lang="en-US" dirty="0"/>
            <a:t>Million</a:t>
          </a:r>
          <a:r>
            <a:rPr lang="zh-CN" dirty="0"/>
            <a:t> </a:t>
          </a:r>
          <a:r>
            <a:rPr lang="en-US" dirty="0"/>
            <a:t>diagnosis</a:t>
          </a:r>
          <a:r>
            <a:rPr lang="zh-CN" dirty="0"/>
            <a:t> </a:t>
          </a:r>
          <a:r>
            <a:rPr lang="en-US" dirty="0"/>
            <a:t>cases</a:t>
          </a:r>
          <a:r>
            <a:rPr lang="zh-CN" dirty="0"/>
            <a:t> </a:t>
          </a:r>
          <a:r>
            <a:rPr lang="en-US" dirty="0"/>
            <a:t>each</a:t>
          </a:r>
          <a:r>
            <a:rPr lang="zh-CN" dirty="0"/>
            <a:t> </a:t>
          </a:r>
          <a:r>
            <a:rPr lang="en-US" dirty="0"/>
            <a:t>year</a:t>
          </a:r>
          <a:r>
            <a:rPr lang="zh-CN" dirty="0"/>
            <a:t> </a:t>
          </a:r>
          <a:r>
            <a:rPr lang="en-US" dirty="0"/>
            <a:t>5700000</a:t>
          </a:r>
          <a:r>
            <a:rPr lang="zh-CN" dirty="0"/>
            <a:t> </a:t>
          </a:r>
          <a:r>
            <a:rPr lang="en-US" dirty="0"/>
            <a:t>death</a:t>
          </a:r>
          <a:r>
            <a:rPr lang="zh-CN" dirty="0"/>
            <a:t> </a:t>
          </a:r>
          <a:r>
            <a:rPr lang="en-US" dirty="0"/>
            <a:t>in</a:t>
          </a:r>
          <a:r>
            <a:rPr lang="zh-CN" dirty="0"/>
            <a:t> </a:t>
          </a:r>
          <a:r>
            <a:rPr lang="en-US" dirty="0"/>
            <a:t>2015</a:t>
          </a:r>
        </a:p>
      </dgm:t>
    </dgm:pt>
    <dgm:pt modelId="{A7A2A371-EF15-49F7-8E4F-1119DA8EC121}" type="parTrans" cxnId="{FE9EA60D-F2F3-467E-96BB-1184E6E289CA}">
      <dgm:prSet/>
      <dgm:spPr/>
      <dgm:t>
        <a:bodyPr/>
        <a:lstStyle/>
        <a:p>
          <a:endParaRPr lang="en-US"/>
        </a:p>
      </dgm:t>
    </dgm:pt>
    <dgm:pt modelId="{65C626B5-744C-4A87-8793-7575C4D5238F}" type="sibTrans" cxnId="{FE9EA60D-F2F3-467E-96BB-1184E6E289CA}">
      <dgm:prSet/>
      <dgm:spPr/>
      <dgm:t>
        <a:bodyPr/>
        <a:lstStyle/>
        <a:p>
          <a:endParaRPr lang="en-US"/>
        </a:p>
      </dgm:t>
    </dgm:pt>
    <dgm:pt modelId="{35B6530F-162B-4CD5-A77B-6A5EF305C2E1}">
      <dgm:prSet/>
      <dgm:spPr/>
      <dgm:t>
        <a:bodyPr/>
        <a:lstStyle/>
        <a:p>
          <a:endParaRPr lang="en-US" dirty="0"/>
        </a:p>
      </dgm:t>
    </dgm:pt>
    <dgm:pt modelId="{BA4B5BC0-38EF-4DE4-BFDA-5B4B608D73F4}" type="parTrans" cxnId="{BCBBF1FA-95B8-4E25-8A9C-177073F6A642}">
      <dgm:prSet/>
      <dgm:spPr/>
      <dgm:t>
        <a:bodyPr/>
        <a:lstStyle/>
        <a:p>
          <a:endParaRPr lang="en-US"/>
        </a:p>
      </dgm:t>
    </dgm:pt>
    <dgm:pt modelId="{F70B7893-657F-45EC-B487-2B697D684986}" type="sibTrans" cxnId="{BCBBF1FA-95B8-4E25-8A9C-177073F6A642}">
      <dgm:prSet/>
      <dgm:spPr/>
      <dgm:t>
        <a:bodyPr/>
        <a:lstStyle/>
        <a:p>
          <a:endParaRPr lang="en-US"/>
        </a:p>
      </dgm:t>
    </dgm:pt>
    <dgm:pt modelId="{AD5E096B-4169-1440-ADDB-FEF915B2203B}">
      <dgm:prSet/>
      <dgm:spPr/>
      <dgm:t>
        <a:bodyPr/>
        <a:lstStyle/>
        <a:p>
          <a:r>
            <a:rPr lang="en-US"/>
            <a:t>Metastatic cancer </a:t>
          </a:r>
          <a:endParaRPr lang="en-US" dirty="0"/>
        </a:p>
      </dgm:t>
    </dgm:pt>
    <dgm:pt modelId="{167B41CF-2137-F641-A2DC-BA6390D23CF8}" type="parTrans" cxnId="{7FE21220-88C1-F841-A19E-3D3C11EFE2A0}">
      <dgm:prSet/>
      <dgm:spPr/>
      <dgm:t>
        <a:bodyPr/>
        <a:lstStyle/>
        <a:p>
          <a:endParaRPr lang="en-US"/>
        </a:p>
      </dgm:t>
    </dgm:pt>
    <dgm:pt modelId="{8C35C2CE-BACA-F849-97A8-9A875AD7A752}" type="sibTrans" cxnId="{7FE21220-88C1-F841-A19E-3D3C11EFE2A0}">
      <dgm:prSet/>
      <dgm:spPr/>
      <dgm:t>
        <a:bodyPr/>
        <a:lstStyle/>
        <a:p>
          <a:endParaRPr lang="en-US"/>
        </a:p>
      </dgm:t>
    </dgm:pt>
    <dgm:pt modelId="{7D374630-9A18-9C41-A402-57CF8AA597EC}" type="pres">
      <dgm:prSet presAssocID="{162014EB-E84A-4595-A621-42E981C5C635}" presName="linear" presStyleCnt="0">
        <dgm:presLayoutVars>
          <dgm:animLvl val="lvl"/>
          <dgm:resizeHandles val="exact"/>
        </dgm:presLayoutVars>
      </dgm:prSet>
      <dgm:spPr/>
    </dgm:pt>
    <dgm:pt modelId="{2CBE21A5-94B6-5048-A0A9-C213B532B602}" type="pres">
      <dgm:prSet presAssocID="{0BA5F7D6-10E4-4F6A-9C0A-7F0BAD5F7F25}" presName="parentText" presStyleLbl="node1" presStyleIdx="0" presStyleCnt="4">
        <dgm:presLayoutVars>
          <dgm:chMax val="0"/>
          <dgm:bulletEnabled val="1"/>
        </dgm:presLayoutVars>
      </dgm:prSet>
      <dgm:spPr/>
    </dgm:pt>
    <dgm:pt modelId="{5FC45D7C-991D-8B45-B54A-BA91274E0842}" type="pres">
      <dgm:prSet presAssocID="{0BA5F7D6-10E4-4F6A-9C0A-7F0BAD5F7F25}" presName="childText" presStyleLbl="revTx" presStyleIdx="0" presStyleCnt="3">
        <dgm:presLayoutVars>
          <dgm:bulletEnabled val="1"/>
        </dgm:presLayoutVars>
      </dgm:prSet>
      <dgm:spPr/>
    </dgm:pt>
    <dgm:pt modelId="{F1FB6378-1435-D34C-9B83-B4214D13F3E1}" type="pres">
      <dgm:prSet presAssocID="{D36865EE-AB19-46AE-972B-D2431E71DAD4}" presName="parentText" presStyleLbl="node1" presStyleIdx="1" presStyleCnt="4">
        <dgm:presLayoutVars>
          <dgm:chMax val="0"/>
          <dgm:bulletEnabled val="1"/>
        </dgm:presLayoutVars>
      </dgm:prSet>
      <dgm:spPr/>
    </dgm:pt>
    <dgm:pt modelId="{2BD81FC3-1232-AD48-8FC3-07ABB12C43D7}" type="pres">
      <dgm:prSet presAssocID="{D36865EE-AB19-46AE-972B-D2431E71DAD4}" presName="childText" presStyleLbl="revTx" presStyleIdx="1" presStyleCnt="3">
        <dgm:presLayoutVars>
          <dgm:bulletEnabled val="1"/>
        </dgm:presLayoutVars>
      </dgm:prSet>
      <dgm:spPr/>
    </dgm:pt>
    <dgm:pt modelId="{D8CDF2B6-4018-2E49-B2FA-6DC3C27B0278}" type="pres">
      <dgm:prSet presAssocID="{6E2AB9BA-2A8A-454D-A4E6-8139D24003BD}" presName="parentText" presStyleLbl="node1" presStyleIdx="2" presStyleCnt="4">
        <dgm:presLayoutVars>
          <dgm:chMax val="0"/>
          <dgm:bulletEnabled val="1"/>
        </dgm:presLayoutVars>
      </dgm:prSet>
      <dgm:spPr/>
    </dgm:pt>
    <dgm:pt modelId="{C78C2773-E336-0941-99B5-662A4541CB07}" type="pres">
      <dgm:prSet presAssocID="{6E2AB9BA-2A8A-454D-A4E6-8139D24003BD}" presName="childText" presStyleLbl="revTx" presStyleIdx="2" presStyleCnt="3">
        <dgm:presLayoutVars>
          <dgm:bulletEnabled val="1"/>
        </dgm:presLayoutVars>
      </dgm:prSet>
      <dgm:spPr/>
    </dgm:pt>
    <dgm:pt modelId="{53FA3FE8-155F-CC43-9F10-8A8580C379C3}" type="pres">
      <dgm:prSet presAssocID="{AD5E096B-4169-1440-ADDB-FEF915B2203B}" presName="parentText" presStyleLbl="node1" presStyleIdx="3" presStyleCnt="4">
        <dgm:presLayoutVars>
          <dgm:chMax val="0"/>
          <dgm:bulletEnabled val="1"/>
        </dgm:presLayoutVars>
      </dgm:prSet>
      <dgm:spPr/>
    </dgm:pt>
  </dgm:ptLst>
  <dgm:cxnLst>
    <dgm:cxn modelId="{FE9EA60D-F2F3-467E-96BB-1184E6E289CA}" srcId="{162014EB-E84A-4595-A621-42E981C5C635}" destId="{6E2AB9BA-2A8A-454D-A4E6-8139D24003BD}" srcOrd="2" destOrd="0" parTransId="{A7A2A371-EF15-49F7-8E4F-1119DA8EC121}" sibTransId="{65C626B5-744C-4A87-8793-7575C4D5238F}"/>
    <dgm:cxn modelId="{AC0D8A1C-0CAB-8E4F-A2A3-9968D7A93881}" type="presOf" srcId="{162014EB-E84A-4595-A621-42E981C5C635}" destId="{7D374630-9A18-9C41-A402-57CF8AA597EC}" srcOrd="0" destOrd="0" presId="urn:microsoft.com/office/officeart/2005/8/layout/vList2"/>
    <dgm:cxn modelId="{7FE21220-88C1-F841-A19E-3D3C11EFE2A0}" srcId="{162014EB-E84A-4595-A621-42E981C5C635}" destId="{AD5E096B-4169-1440-ADDB-FEF915B2203B}" srcOrd="3" destOrd="0" parTransId="{167B41CF-2137-F641-A2DC-BA6390D23CF8}" sibTransId="{8C35C2CE-BACA-F849-97A8-9A875AD7A752}"/>
    <dgm:cxn modelId="{6B1CD037-8133-5747-8165-D13F227140AD}" type="presOf" srcId="{C45D7660-0DC8-49BF-AAB2-E0A296FA6869}" destId="{2BD81FC3-1232-AD48-8FC3-07ABB12C43D7}" srcOrd="0" destOrd="0" presId="urn:microsoft.com/office/officeart/2005/8/layout/vList2"/>
    <dgm:cxn modelId="{48758053-36C4-4BDB-B228-B1FD1F09B358}" srcId="{162014EB-E84A-4595-A621-42E981C5C635}" destId="{0BA5F7D6-10E4-4F6A-9C0A-7F0BAD5F7F25}" srcOrd="0" destOrd="0" parTransId="{ACB6D746-BF3D-46C5-9073-90E0772BBC04}" sibTransId="{C59FC8D4-5E66-4B73-A973-4F0CCBAF4DD6}"/>
    <dgm:cxn modelId="{3A633954-8524-A340-A06C-D36DE4EB3DE0}" type="presOf" srcId="{AD5E096B-4169-1440-ADDB-FEF915B2203B}" destId="{53FA3FE8-155F-CC43-9F10-8A8580C379C3}" srcOrd="0" destOrd="0" presId="urn:microsoft.com/office/officeart/2005/8/layout/vList2"/>
    <dgm:cxn modelId="{66FD685B-FE7B-DF4C-BC50-70FE081FC7AD}" type="presOf" srcId="{6E2AB9BA-2A8A-454D-A4E6-8139D24003BD}" destId="{D8CDF2B6-4018-2E49-B2FA-6DC3C27B0278}" srcOrd="0" destOrd="0" presId="urn:microsoft.com/office/officeart/2005/8/layout/vList2"/>
    <dgm:cxn modelId="{FD06C563-1F4A-4142-B22E-0B66DF8DD187}" srcId="{0BA5F7D6-10E4-4F6A-9C0A-7F0BAD5F7F25}" destId="{D89AB09B-EB7B-4B7F-90BF-278CC5228FF9}" srcOrd="0" destOrd="0" parTransId="{52E6556F-B319-4533-A7A5-60ACED1906EB}" sibTransId="{84173B10-560D-492D-8CAD-3F642C49C9E7}"/>
    <dgm:cxn modelId="{5181706A-8DBF-4706-B1F0-2A0EDEBAD8BC}" srcId="{162014EB-E84A-4595-A621-42E981C5C635}" destId="{D36865EE-AB19-46AE-972B-D2431E71DAD4}" srcOrd="1" destOrd="0" parTransId="{2FE7C874-10CC-45DE-A383-C006F6F39C85}" sibTransId="{BD63D2C2-36F5-4258-9E17-9B2E13D5112A}"/>
    <dgm:cxn modelId="{FAB4B9AB-958C-CC4D-BB0C-A41AFDB976C8}" type="presOf" srcId="{0BA5F7D6-10E4-4F6A-9C0A-7F0BAD5F7F25}" destId="{2CBE21A5-94B6-5048-A0A9-C213B532B602}" srcOrd="0" destOrd="0" presId="urn:microsoft.com/office/officeart/2005/8/layout/vList2"/>
    <dgm:cxn modelId="{217733B5-BF86-44A5-A709-6DAF0C03EA7B}" srcId="{D36865EE-AB19-46AE-972B-D2431E71DAD4}" destId="{C45D7660-0DC8-49BF-AAB2-E0A296FA6869}" srcOrd="0" destOrd="0" parTransId="{92D77D56-E662-4B70-80B7-2F2F46905036}" sibTransId="{1D7BE31B-5F79-49BB-8C9D-3DE6EE8C8363}"/>
    <dgm:cxn modelId="{ED2007E4-9337-6844-8281-02E63A75E134}" type="presOf" srcId="{D36865EE-AB19-46AE-972B-D2431E71DAD4}" destId="{F1FB6378-1435-D34C-9B83-B4214D13F3E1}" srcOrd="0" destOrd="0" presId="urn:microsoft.com/office/officeart/2005/8/layout/vList2"/>
    <dgm:cxn modelId="{7A3CEAE9-B394-354C-910D-1FCA7BEED379}" type="presOf" srcId="{D89AB09B-EB7B-4B7F-90BF-278CC5228FF9}" destId="{5FC45D7C-991D-8B45-B54A-BA91274E0842}" srcOrd="0" destOrd="0" presId="urn:microsoft.com/office/officeart/2005/8/layout/vList2"/>
    <dgm:cxn modelId="{CD72DFF3-3520-2C46-A030-CCC60FFA09C1}" type="presOf" srcId="{35B6530F-162B-4CD5-A77B-6A5EF305C2E1}" destId="{C78C2773-E336-0941-99B5-662A4541CB07}" srcOrd="0" destOrd="0" presId="urn:microsoft.com/office/officeart/2005/8/layout/vList2"/>
    <dgm:cxn modelId="{BCBBF1FA-95B8-4E25-8A9C-177073F6A642}" srcId="{6E2AB9BA-2A8A-454D-A4E6-8139D24003BD}" destId="{35B6530F-162B-4CD5-A77B-6A5EF305C2E1}" srcOrd="0" destOrd="0" parTransId="{BA4B5BC0-38EF-4DE4-BFDA-5B4B608D73F4}" sibTransId="{F70B7893-657F-45EC-B487-2B697D684986}"/>
    <dgm:cxn modelId="{A9494709-FCC0-424C-ACFF-EE9EFFE8D924}" type="presParOf" srcId="{7D374630-9A18-9C41-A402-57CF8AA597EC}" destId="{2CBE21A5-94B6-5048-A0A9-C213B532B602}" srcOrd="0" destOrd="0" presId="urn:microsoft.com/office/officeart/2005/8/layout/vList2"/>
    <dgm:cxn modelId="{55FD1B71-D45F-2B4E-9E1D-0728FCC57753}" type="presParOf" srcId="{7D374630-9A18-9C41-A402-57CF8AA597EC}" destId="{5FC45D7C-991D-8B45-B54A-BA91274E0842}" srcOrd="1" destOrd="0" presId="urn:microsoft.com/office/officeart/2005/8/layout/vList2"/>
    <dgm:cxn modelId="{89BC36BF-5EAB-AE43-AEF2-ABC049AD5B6B}" type="presParOf" srcId="{7D374630-9A18-9C41-A402-57CF8AA597EC}" destId="{F1FB6378-1435-D34C-9B83-B4214D13F3E1}" srcOrd="2" destOrd="0" presId="urn:microsoft.com/office/officeart/2005/8/layout/vList2"/>
    <dgm:cxn modelId="{849E98C5-D355-F34E-B07E-BFE6E21F42E3}" type="presParOf" srcId="{7D374630-9A18-9C41-A402-57CF8AA597EC}" destId="{2BD81FC3-1232-AD48-8FC3-07ABB12C43D7}" srcOrd="3" destOrd="0" presId="urn:microsoft.com/office/officeart/2005/8/layout/vList2"/>
    <dgm:cxn modelId="{14DF2732-0013-6444-9B65-36E509BB8A38}" type="presParOf" srcId="{7D374630-9A18-9C41-A402-57CF8AA597EC}" destId="{D8CDF2B6-4018-2E49-B2FA-6DC3C27B0278}" srcOrd="4" destOrd="0" presId="urn:microsoft.com/office/officeart/2005/8/layout/vList2"/>
    <dgm:cxn modelId="{481D9C7B-279F-F347-950B-B88EC2ED0222}" type="presParOf" srcId="{7D374630-9A18-9C41-A402-57CF8AA597EC}" destId="{C78C2773-E336-0941-99B5-662A4541CB07}" srcOrd="5" destOrd="0" presId="urn:microsoft.com/office/officeart/2005/8/layout/vList2"/>
    <dgm:cxn modelId="{82D390A2-6666-C340-9B68-C74161782BED}" type="presParOf" srcId="{7D374630-9A18-9C41-A402-57CF8AA597EC}" destId="{53FA3FE8-155F-CC43-9F10-8A8580C379C3}"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FC94FB7-FDDF-483B-B562-269AD339A787}" type="doc">
      <dgm:prSet loTypeId="urn:microsoft.com/office/officeart/2005/8/layout/process4" loCatId="process" qsTypeId="urn:microsoft.com/office/officeart/2005/8/quickstyle/simple1" qsCatId="simple" csTypeId="urn:microsoft.com/office/officeart/2005/8/colors/colorful1" csCatId="colorful" phldr="1"/>
      <dgm:spPr/>
      <dgm:t>
        <a:bodyPr/>
        <a:lstStyle/>
        <a:p>
          <a:endParaRPr lang="en-US"/>
        </a:p>
      </dgm:t>
    </dgm:pt>
    <dgm:pt modelId="{98E32005-6B0E-472C-B370-64FD309A644A}">
      <dgm:prSet/>
      <dgm:spPr/>
      <dgm:t>
        <a:bodyPr/>
        <a:lstStyle/>
        <a:p>
          <a:r>
            <a:rPr lang="en-US" altLang="zh-CN" dirty="0"/>
            <a:t>D</a:t>
          </a:r>
          <a:r>
            <a:rPr lang="en-US" dirty="0"/>
            <a:t>iagnosis methods of breast cancer, nuclear medicine, breast biopsy, biomarkers, ultrasound imaging etc., have been used to predict the survival rate of breast cancer patients applied with different molecular subtypes including Luminal A, Luminal B, HER2-enriched, and basal-like</a:t>
          </a:r>
          <a:r>
            <a:rPr lang="zh-CN" altLang="en-US" dirty="0"/>
            <a:t> </a:t>
          </a:r>
          <a:r>
            <a:rPr lang="en-US" altLang="zh-CN" dirty="0"/>
            <a:t>in</a:t>
          </a:r>
          <a:r>
            <a:rPr lang="zh-CN" altLang="en-US" dirty="0"/>
            <a:t> </a:t>
          </a:r>
          <a:r>
            <a:rPr lang="en-US" altLang="zh-CN" dirty="0"/>
            <a:t>the</a:t>
          </a:r>
          <a:r>
            <a:rPr lang="zh-CN" altLang="en-US" dirty="0"/>
            <a:t> </a:t>
          </a:r>
          <a:r>
            <a:rPr lang="en-US" altLang="zh-CN" dirty="0" err="1"/>
            <a:t>experiement</a:t>
          </a:r>
          <a:r>
            <a:rPr lang="en-US" altLang="zh-CN" dirty="0"/>
            <a:t>.</a:t>
          </a:r>
          <a:endParaRPr lang="en-US" dirty="0"/>
        </a:p>
      </dgm:t>
    </dgm:pt>
    <dgm:pt modelId="{DFB27ADF-9393-4FBC-9456-2812E0560F1B}" type="parTrans" cxnId="{34380871-B3B3-4203-9969-45619E681052}">
      <dgm:prSet/>
      <dgm:spPr/>
      <dgm:t>
        <a:bodyPr/>
        <a:lstStyle/>
        <a:p>
          <a:endParaRPr lang="en-US"/>
        </a:p>
      </dgm:t>
    </dgm:pt>
    <dgm:pt modelId="{70E56175-10A3-4468-8DCC-2A0B282558B4}" type="sibTrans" cxnId="{34380871-B3B3-4203-9969-45619E681052}">
      <dgm:prSet/>
      <dgm:spPr/>
      <dgm:t>
        <a:bodyPr/>
        <a:lstStyle/>
        <a:p>
          <a:endParaRPr lang="en-US"/>
        </a:p>
      </dgm:t>
    </dgm:pt>
    <dgm:pt modelId="{32ACB9E5-EADC-4E32-B15A-FB368B6DA44D}">
      <dgm:prSet/>
      <dgm:spPr/>
      <dgm:t>
        <a:bodyPr/>
        <a:lstStyle/>
        <a:p>
          <a:r>
            <a:rPr lang="en-US" altLang="zh-CN" dirty="0"/>
            <a:t>P</a:t>
          </a:r>
          <a:r>
            <a:rPr lang="en-US" dirty="0"/>
            <a:t>atients within the same molecular subtypes group also indicated different results, which made the researchers difficult to make a strong accurate conclusion</a:t>
          </a:r>
        </a:p>
      </dgm:t>
    </dgm:pt>
    <dgm:pt modelId="{8D5185FF-C541-4AE4-8EDA-5C7CFC2441D7}" type="parTrans" cxnId="{5953746C-56B7-4E2F-B37E-BDDAC4AEE072}">
      <dgm:prSet/>
      <dgm:spPr/>
      <dgm:t>
        <a:bodyPr/>
        <a:lstStyle/>
        <a:p>
          <a:endParaRPr lang="en-US"/>
        </a:p>
      </dgm:t>
    </dgm:pt>
    <dgm:pt modelId="{8E15ACAA-A9BC-461A-B6DA-CE4DCA8F48CB}" type="sibTrans" cxnId="{5953746C-56B7-4E2F-B37E-BDDAC4AEE072}">
      <dgm:prSet/>
      <dgm:spPr/>
      <dgm:t>
        <a:bodyPr/>
        <a:lstStyle/>
        <a:p>
          <a:endParaRPr lang="en-US"/>
        </a:p>
      </dgm:t>
    </dgm:pt>
    <dgm:pt modelId="{646E3082-38F5-41B7-BCF9-6B82FF74E263}">
      <dgm:prSet/>
      <dgm:spPr/>
      <dgm:t>
        <a:bodyPr/>
        <a:lstStyle/>
        <a:p>
          <a:r>
            <a:rPr lang="en-US" dirty="0"/>
            <a:t>Clinical behaviors of patients with different gene expression levels might be different, and thus needs individualized therapy plans for different patients of specialized cases.</a:t>
          </a:r>
        </a:p>
      </dgm:t>
    </dgm:pt>
    <dgm:pt modelId="{42EF1849-FF95-4045-BBAE-57A951DFEC6A}" type="parTrans" cxnId="{581DAC59-2D8E-4436-92DD-926774C68300}">
      <dgm:prSet/>
      <dgm:spPr/>
      <dgm:t>
        <a:bodyPr/>
        <a:lstStyle/>
        <a:p>
          <a:endParaRPr lang="en-US"/>
        </a:p>
      </dgm:t>
    </dgm:pt>
    <dgm:pt modelId="{713E59F5-321A-4402-9C8E-6B34A0C447D8}" type="sibTrans" cxnId="{581DAC59-2D8E-4436-92DD-926774C68300}">
      <dgm:prSet/>
      <dgm:spPr/>
      <dgm:t>
        <a:bodyPr/>
        <a:lstStyle/>
        <a:p>
          <a:endParaRPr lang="en-US"/>
        </a:p>
      </dgm:t>
    </dgm:pt>
    <dgm:pt modelId="{C69616A8-E416-204F-A916-858EE4015B41}" type="pres">
      <dgm:prSet presAssocID="{5FC94FB7-FDDF-483B-B562-269AD339A787}" presName="Name0" presStyleCnt="0">
        <dgm:presLayoutVars>
          <dgm:dir/>
          <dgm:animLvl val="lvl"/>
          <dgm:resizeHandles val="exact"/>
        </dgm:presLayoutVars>
      </dgm:prSet>
      <dgm:spPr/>
    </dgm:pt>
    <dgm:pt modelId="{40C6DBAA-3124-CB4C-9E6B-8ADFCF1DB89E}" type="pres">
      <dgm:prSet presAssocID="{646E3082-38F5-41B7-BCF9-6B82FF74E263}" presName="boxAndChildren" presStyleCnt="0"/>
      <dgm:spPr/>
    </dgm:pt>
    <dgm:pt modelId="{B54F56DC-5671-7947-BC82-D66D2ED54B94}" type="pres">
      <dgm:prSet presAssocID="{646E3082-38F5-41B7-BCF9-6B82FF74E263}" presName="parentTextBox" presStyleLbl="node1" presStyleIdx="0" presStyleCnt="3"/>
      <dgm:spPr/>
    </dgm:pt>
    <dgm:pt modelId="{10A2700A-4D42-B040-9CF9-C675D0769E7F}" type="pres">
      <dgm:prSet presAssocID="{8E15ACAA-A9BC-461A-B6DA-CE4DCA8F48CB}" presName="sp" presStyleCnt="0"/>
      <dgm:spPr/>
    </dgm:pt>
    <dgm:pt modelId="{397648C6-62C5-1C42-ABEF-EF535F435C05}" type="pres">
      <dgm:prSet presAssocID="{32ACB9E5-EADC-4E32-B15A-FB368B6DA44D}" presName="arrowAndChildren" presStyleCnt="0"/>
      <dgm:spPr/>
    </dgm:pt>
    <dgm:pt modelId="{DC38DAD8-CD68-C146-9497-E789A4C6F33B}" type="pres">
      <dgm:prSet presAssocID="{32ACB9E5-EADC-4E32-B15A-FB368B6DA44D}" presName="parentTextArrow" presStyleLbl="node1" presStyleIdx="1" presStyleCnt="3"/>
      <dgm:spPr/>
    </dgm:pt>
    <dgm:pt modelId="{CD62363E-352B-A448-984A-539C190715AB}" type="pres">
      <dgm:prSet presAssocID="{70E56175-10A3-4468-8DCC-2A0B282558B4}" presName="sp" presStyleCnt="0"/>
      <dgm:spPr/>
    </dgm:pt>
    <dgm:pt modelId="{80F0CB48-C81D-194F-98F5-6DAA108E6A7A}" type="pres">
      <dgm:prSet presAssocID="{98E32005-6B0E-472C-B370-64FD309A644A}" presName="arrowAndChildren" presStyleCnt="0"/>
      <dgm:spPr/>
    </dgm:pt>
    <dgm:pt modelId="{BB34EB85-9EEA-ED46-828B-24589A2DB0D1}" type="pres">
      <dgm:prSet presAssocID="{98E32005-6B0E-472C-B370-64FD309A644A}" presName="parentTextArrow" presStyleLbl="node1" presStyleIdx="2" presStyleCnt="3"/>
      <dgm:spPr/>
    </dgm:pt>
  </dgm:ptLst>
  <dgm:cxnLst>
    <dgm:cxn modelId="{B809E50C-E341-9147-B1A9-2E24F929DA20}" type="presOf" srcId="{646E3082-38F5-41B7-BCF9-6B82FF74E263}" destId="{B54F56DC-5671-7947-BC82-D66D2ED54B94}" srcOrd="0" destOrd="0" presId="urn:microsoft.com/office/officeart/2005/8/layout/process4"/>
    <dgm:cxn modelId="{3E0B7922-1A52-F443-81D1-140629881594}" type="presOf" srcId="{32ACB9E5-EADC-4E32-B15A-FB368B6DA44D}" destId="{DC38DAD8-CD68-C146-9497-E789A4C6F33B}" srcOrd="0" destOrd="0" presId="urn:microsoft.com/office/officeart/2005/8/layout/process4"/>
    <dgm:cxn modelId="{581DAC59-2D8E-4436-92DD-926774C68300}" srcId="{5FC94FB7-FDDF-483B-B562-269AD339A787}" destId="{646E3082-38F5-41B7-BCF9-6B82FF74E263}" srcOrd="2" destOrd="0" parTransId="{42EF1849-FF95-4045-BBAE-57A951DFEC6A}" sibTransId="{713E59F5-321A-4402-9C8E-6B34A0C447D8}"/>
    <dgm:cxn modelId="{288F8A5C-CAD8-7248-B799-B9873474673C}" type="presOf" srcId="{98E32005-6B0E-472C-B370-64FD309A644A}" destId="{BB34EB85-9EEA-ED46-828B-24589A2DB0D1}" srcOrd="0" destOrd="0" presId="urn:microsoft.com/office/officeart/2005/8/layout/process4"/>
    <dgm:cxn modelId="{5953746C-56B7-4E2F-B37E-BDDAC4AEE072}" srcId="{5FC94FB7-FDDF-483B-B562-269AD339A787}" destId="{32ACB9E5-EADC-4E32-B15A-FB368B6DA44D}" srcOrd="1" destOrd="0" parTransId="{8D5185FF-C541-4AE4-8EDA-5C7CFC2441D7}" sibTransId="{8E15ACAA-A9BC-461A-B6DA-CE4DCA8F48CB}"/>
    <dgm:cxn modelId="{34380871-B3B3-4203-9969-45619E681052}" srcId="{5FC94FB7-FDDF-483B-B562-269AD339A787}" destId="{98E32005-6B0E-472C-B370-64FD309A644A}" srcOrd="0" destOrd="0" parTransId="{DFB27ADF-9393-4FBC-9456-2812E0560F1B}" sibTransId="{70E56175-10A3-4468-8DCC-2A0B282558B4}"/>
    <dgm:cxn modelId="{06C8ED8F-A934-4649-A8AE-1900965C3D54}" type="presOf" srcId="{5FC94FB7-FDDF-483B-B562-269AD339A787}" destId="{C69616A8-E416-204F-A916-858EE4015B41}" srcOrd="0" destOrd="0" presId="urn:microsoft.com/office/officeart/2005/8/layout/process4"/>
    <dgm:cxn modelId="{5C6F0763-A885-F74F-B826-E13A46999240}" type="presParOf" srcId="{C69616A8-E416-204F-A916-858EE4015B41}" destId="{40C6DBAA-3124-CB4C-9E6B-8ADFCF1DB89E}" srcOrd="0" destOrd="0" presId="urn:microsoft.com/office/officeart/2005/8/layout/process4"/>
    <dgm:cxn modelId="{72AFC52E-D6FF-134A-8CE3-AC21EC004803}" type="presParOf" srcId="{40C6DBAA-3124-CB4C-9E6B-8ADFCF1DB89E}" destId="{B54F56DC-5671-7947-BC82-D66D2ED54B94}" srcOrd="0" destOrd="0" presId="urn:microsoft.com/office/officeart/2005/8/layout/process4"/>
    <dgm:cxn modelId="{5E0D5C10-3A28-514A-B20C-60C1599DE79A}" type="presParOf" srcId="{C69616A8-E416-204F-A916-858EE4015B41}" destId="{10A2700A-4D42-B040-9CF9-C675D0769E7F}" srcOrd="1" destOrd="0" presId="urn:microsoft.com/office/officeart/2005/8/layout/process4"/>
    <dgm:cxn modelId="{176FA0C8-5668-DD4F-BF3E-FCD499DE0E21}" type="presParOf" srcId="{C69616A8-E416-204F-A916-858EE4015B41}" destId="{397648C6-62C5-1C42-ABEF-EF535F435C05}" srcOrd="2" destOrd="0" presId="urn:microsoft.com/office/officeart/2005/8/layout/process4"/>
    <dgm:cxn modelId="{166FD3EE-9039-CC4D-83AB-94CB5638DAA1}" type="presParOf" srcId="{397648C6-62C5-1C42-ABEF-EF535F435C05}" destId="{DC38DAD8-CD68-C146-9497-E789A4C6F33B}" srcOrd="0" destOrd="0" presId="urn:microsoft.com/office/officeart/2005/8/layout/process4"/>
    <dgm:cxn modelId="{B2383832-80A2-2045-A374-ADDC6A02055D}" type="presParOf" srcId="{C69616A8-E416-204F-A916-858EE4015B41}" destId="{CD62363E-352B-A448-984A-539C190715AB}" srcOrd="3" destOrd="0" presId="urn:microsoft.com/office/officeart/2005/8/layout/process4"/>
    <dgm:cxn modelId="{4BEB2E4A-64B1-6A4F-84E8-8187D8BA2DE8}" type="presParOf" srcId="{C69616A8-E416-204F-A916-858EE4015B41}" destId="{80F0CB48-C81D-194F-98F5-6DAA108E6A7A}" srcOrd="4" destOrd="0" presId="urn:microsoft.com/office/officeart/2005/8/layout/process4"/>
    <dgm:cxn modelId="{061AACBD-88FC-9B4A-B710-FBC38BF716A2}" type="presParOf" srcId="{80F0CB48-C81D-194F-98F5-6DAA108E6A7A}" destId="{BB34EB85-9EEA-ED46-828B-24589A2DB0D1}"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98456C6-33ED-4944-9310-420F4C83F800}" type="doc">
      <dgm:prSet loTypeId="urn:microsoft.com/office/officeart/2005/8/layout/process4" loCatId="process" qsTypeId="urn:microsoft.com/office/officeart/2005/8/quickstyle/simple1" qsCatId="simple" csTypeId="urn:microsoft.com/office/officeart/2005/8/colors/colorful1" csCatId="colorful"/>
      <dgm:spPr/>
      <dgm:t>
        <a:bodyPr/>
        <a:lstStyle/>
        <a:p>
          <a:endParaRPr lang="en-US"/>
        </a:p>
      </dgm:t>
    </dgm:pt>
    <dgm:pt modelId="{D1ABA5AF-9F99-4F16-917C-46B1ED01E787}">
      <dgm:prSet/>
      <dgm:spPr/>
      <dgm:t>
        <a:bodyPr/>
        <a:lstStyle/>
        <a:p>
          <a:r>
            <a:rPr lang="en-US" dirty="0"/>
            <a:t>The expression level of 784 different genes, there are 10 important genes found to show extremely strong significance related to the survival time of patients who got breast cancer from the GSE42568 gene expression dataset. </a:t>
          </a:r>
        </a:p>
      </dgm:t>
    </dgm:pt>
    <dgm:pt modelId="{917830F7-C241-443F-977C-F974385D4BD9}" type="parTrans" cxnId="{98EB9855-AF25-4105-A765-94910272CED0}">
      <dgm:prSet/>
      <dgm:spPr/>
      <dgm:t>
        <a:bodyPr/>
        <a:lstStyle/>
        <a:p>
          <a:endParaRPr lang="en-US"/>
        </a:p>
      </dgm:t>
    </dgm:pt>
    <dgm:pt modelId="{51E1678F-C73A-44D9-9A03-E43F39FC97D2}" type="sibTrans" cxnId="{98EB9855-AF25-4105-A765-94910272CED0}">
      <dgm:prSet/>
      <dgm:spPr/>
      <dgm:t>
        <a:bodyPr/>
        <a:lstStyle/>
        <a:p>
          <a:endParaRPr lang="en-US"/>
        </a:p>
      </dgm:t>
    </dgm:pt>
    <dgm:pt modelId="{E3AC1C2C-EF2C-4E00-9CE6-0EE9AABA9F56}">
      <dgm:prSet/>
      <dgm:spPr/>
      <dgm:t>
        <a:bodyPr/>
        <a:lstStyle/>
        <a:p>
          <a:r>
            <a:rPr lang="en-US"/>
            <a:t>Summarizing these results, gene expression is very likely to be related to the longevity of breast cancer patients. </a:t>
          </a:r>
        </a:p>
      </dgm:t>
    </dgm:pt>
    <dgm:pt modelId="{3A245861-8499-442B-A2B7-3C0393DBEC8B}" type="parTrans" cxnId="{79B576C3-FD74-4399-82E0-A49183799E39}">
      <dgm:prSet/>
      <dgm:spPr/>
      <dgm:t>
        <a:bodyPr/>
        <a:lstStyle/>
        <a:p>
          <a:endParaRPr lang="en-US"/>
        </a:p>
      </dgm:t>
    </dgm:pt>
    <dgm:pt modelId="{8797B3FC-7C95-4BD8-AA16-B12995340BDF}" type="sibTrans" cxnId="{79B576C3-FD74-4399-82E0-A49183799E39}">
      <dgm:prSet/>
      <dgm:spPr/>
      <dgm:t>
        <a:bodyPr/>
        <a:lstStyle/>
        <a:p>
          <a:endParaRPr lang="en-US"/>
        </a:p>
      </dgm:t>
    </dgm:pt>
    <dgm:pt modelId="{1C2182AA-E22F-8340-BDAA-694F31A82AF5}" type="pres">
      <dgm:prSet presAssocID="{B98456C6-33ED-4944-9310-420F4C83F800}" presName="Name0" presStyleCnt="0">
        <dgm:presLayoutVars>
          <dgm:dir/>
          <dgm:animLvl val="lvl"/>
          <dgm:resizeHandles val="exact"/>
        </dgm:presLayoutVars>
      </dgm:prSet>
      <dgm:spPr/>
    </dgm:pt>
    <dgm:pt modelId="{F748542A-5A5C-194D-ADB3-862EAD148E9E}" type="pres">
      <dgm:prSet presAssocID="{E3AC1C2C-EF2C-4E00-9CE6-0EE9AABA9F56}" presName="boxAndChildren" presStyleCnt="0"/>
      <dgm:spPr/>
    </dgm:pt>
    <dgm:pt modelId="{5C5CCDED-3592-1640-8574-2B8520E28080}" type="pres">
      <dgm:prSet presAssocID="{E3AC1C2C-EF2C-4E00-9CE6-0EE9AABA9F56}" presName="parentTextBox" presStyleLbl="node1" presStyleIdx="0" presStyleCnt="2"/>
      <dgm:spPr/>
    </dgm:pt>
    <dgm:pt modelId="{3DB2FB10-A664-2E4E-A1C9-03F4880B7937}" type="pres">
      <dgm:prSet presAssocID="{51E1678F-C73A-44D9-9A03-E43F39FC97D2}" presName="sp" presStyleCnt="0"/>
      <dgm:spPr/>
    </dgm:pt>
    <dgm:pt modelId="{D3C8C1EC-7161-1040-B427-BE2E10EECC25}" type="pres">
      <dgm:prSet presAssocID="{D1ABA5AF-9F99-4F16-917C-46B1ED01E787}" presName="arrowAndChildren" presStyleCnt="0"/>
      <dgm:spPr/>
    </dgm:pt>
    <dgm:pt modelId="{DDF2F252-86B4-9C41-960B-E684C81235C0}" type="pres">
      <dgm:prSet presAssocID="{D1ABA5AF-9F99-4F16-917C-46B1ED01E787}" presName="parentTextArrow" presStyleLbl="node1" presStyleIdx="1" presStyleCnt="2"/>
      <dgm:spPr/>
    </dgm:pt>
  </dgm:ptLst>
  <dgm:cxnLst>
    <dgm:cxn modelId="{99FE5400-00DD-6B42-BBFD-EA4D746F30E4}" type="presOf" srcId="{E3AC1C2C-EF2C-4E00-9CE6-0EE9AABA9F56}" destId="{5C5CCDED-3592-1640-8574-2B8520E28080}" srcOrd="0" destOrd="0" presId="urn:microsoft.com/office/officeart/2005/8/layout/process4"/>
    <dgm:cxn modelId="{98EB9855-AF25-4105-A765-94910272CED0}" srcId="{B98456C6-33ED-4944-9310-420F4C83F800}" destId="{D1ABA5AF-9F99-4F16-917C-46B1ED01E787}" srcOrd="0" destOrd="0" parTransId="{917830F7-C241-443F-977C-F974385D4BD9}" sibTransId="{51E1678F-C73A-44D9-9A03-E43F39FC97D2}"/>
    <dgm:cxn modelId="{09FBC85A-93D1-534C-AE0B-641D255A4BB3}" type="presOf" srcId="{D1ABA5AF-9F99-4F16-917C-46B1ED01E787}" destId="{DDF2F252-86B4-9C41-960B-E684C81235C0}" srcOrd="0" destOrd="0" presId="urn:microsoft.com/office/officeart/2005/8/layout/process4"/>
    <dgm:cxn modelId="{CFF5B261-B496-B349-AC64-C9E8DDB06FE2}" type="presOf" srcId="{B98456C6-33ED-4944-9310-420F4C83F800}" destId="{1C2182AA-E22F-8340-BDAA-694F31A82AF5}" srcOrd="0" destOrd="0" presId="urn:microsoft.com/office/officeart/2005/8/layout/process4"/>
    <dgm:cxn modelId="{79B576C3-FD74-4399-82E0-A49183799E39}" srcId="{B98456C6-33ED-4944-9310-420F4C83F800}" destId="{E3AC1C2C-EF2C-4E00-9CE6-0EE9AABA9F56}" srcOrd="1" destOrd="0" parTransId="{3A245861-8499-442B-A2B7-3C0393DBEC8B}" sibTransId="{8797B3FC-7C95-4BD8-AA16-B12995340BDF}"/>
    <dgm:cxn modelId="{D5904D34-7668-BE49-9A10-2E33584F23C8}" type="presParOf" srcId="{1C2182AA-E22F-8340-BDAA-694F31A82AF5}" destId="{F748542A-5A5C-194D-ADB3-862EAD148E9E}" srcOrd="0" destOrd="0" presId="urn:microsoft.com/office/officeart/2005/8/layout/process4"/>
    <dgm:cxn modelId="{CDDE025E-2D90-1544-B06C-F7C6AB00ACD5}" type="presParOf" srcId="{F748542A-5A5C-194D-ADB3-862EAD148E9E}" destId="{5C5CCDED-3592-1640-8574-2B8520E28080}" srcOrd="0" destOrd="0" presId="urn:microsoft.com/office/officeart/2005/8/layout/process4"/>
    <dgm:cxn modelId="{70828334-BF89-454F-A47B-6481B61113FC}" type="presParOf" srcId="{1C2182AA-E22F-8340-BDAA-694F31A82AF5}" destId="{3DB2FB10-A664-2E4E-A1C9-03F4880B7937}" srcOrd="1" destOrd="0" presId="urn:microsoft.com/office/officeart/2005/8/layout/process4"/>
    <dgm:cxn modelId="{F64B32C8-8706-F24B-99E9-1DEC2CAC8089}" type="presParOf" srcId="{1C2182AA-E22F-8340-BDAA-694F31A82AF5}" destId="{D3C8C1EC-7161-1040-B427-BE2E10EECC25}" srcOrd="2" destOrd="0" presId="urn:microsoft.com/office/officeart/2005/8/layout/process4"/>
    <dgm:cxn modelId="{ECCD2037-43E2-B241-8C99-ADA8F9FF8348}" type="presParOf" srcId="{D3C8C1EC-7161-1040-B427-BE2E10EECC25}" destId="{DDF2F252-86B4-9C41-960B-E684C81235C0}"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E21A5-94B6-5048-A0A9-C213B532B602}">
      <dsp:nvSpPr>
        <dsp:cNvPr id="0" name=""/>
        <dsp:cNvSpPr/>
      </dsp:nvSpPr>
      <dsp:spPr>
        <a:xfrm>
          <a:off x="0" y="92955"/>
          <a:ext cx="6207841" cy="868706"/>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Breast</a:t>
          </a:r>
          <a:r>
            <a:rPr lang="zh-CN" sz="1900" kern="1200" dirty="0"/>
            <a:t> </a:t>
          </a:r>
          <a:r>
            <a:rPr lang="en-US" sz="1900" kern="1200" dirty="0"/>
            <a:t>Cancer</a:t>
          </a:r>
        </a:p>
      </dsp:txBody>
      <dsp:txXfrm>
        <a:off x="42407" y="135362"/>
        <a:ext cx="6123027" cy="783892"/>
      </dsp:txXfrm>
    </dsp:sp>
    <dsp:sp modelId="{5FC45D7C-991D-8B45-B54A-BA91274E0842}">
      <dsp:nvSpPr>
        <dsp:cNvPr id="0" name=""/>
        <dsp:cNvSpPr/>
      </dsp:nvSpPr>
      <dsp:spPr>
        <a:xfrm>
          <a:off x="0" y="961661"/>
          <a:ext cx="6207841" cy="314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7099" tIns="24130" rIns="135128" bIns="24130" numCol="1" spcCol="1270" anchor="t" anchorCtr="0">
          <a:noAutofit/>
        </a:bodyPr>
        <a:lstStyle/>
        <a:p>
          <a:pPr marL="114300" lvl="1" indent="-114300" algn="l" defTabSz="666750">
            <a:lnSpc>
              <a:spcPct val="90000"/>
            </a:lnSpc>
            <a:spcBef>
              <a:spcPct val="0"/>
            </a:spcBef>
            <a:spcAft>
              <a:spcPct val="20000"/>
            </a:spcAft>
            <a:buChar char="•"/>
          </a:pPr>
          <a:endParaRPr lang="en-US" sz="1500" kern="1200" dirty="0"/>
        </a:p>
      </dsp:txBody>
      <dsp:txXfrm>
        <a:off x="0" y="961661"/>
        <a:ext cx="6207841" cy="314640"/>
      </dsp:txXfrm>
    </dsp:sp>
    <dsp:sp modelId="{F1FB6378-1435-D34C-9B83-B4214D13F3E1}">
      <dsp:nvSpPr>
        <dsp:cNvPr id="0" name=""/>
        <dsp:cNvSpPr/>
      </dsp:nvSpPr>
      <dsp:spPr>
        <a:xfrm>
          <a:off x="0" y="1276301"/>
          <a:ext cx="6207841" cy="868706"/>
        </a:xfrm>
        <a:prstGeom prst="roundRect">
          <a:avLst/>
        </a:prstGeom>
        <a:solidFill>
          <a:schemeClr val="accent2">
            <a:hueOff val="-504905"/>
            <a:satOff val="3576"/>
            <a:lumOff val="5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One of the most common cancers </a:t>
          </a:r>
          <a:r>
            <a:rPr lang="en-US" altLang="zh-CN" sz="1900" kern="1200" dirty="0"/>
            <a:t>for</a:t>
          </a:r>
          <a:r>
            <a:rPr lang="zh-CN" altLang="en-US" sz="1900" kern="1200" dirty="0"/>
            <a:t> </a:t>
          </a:r>
          <a:r>
            <a:rPr lang="en-US" altLang="zh-CN" sz="1900" kern="1200" dirty="0"/>
            <a:t>women</a:t>
          </a:r>
        </a:p>
        <a:p>
          <a:pPr marL="0" lvl="0" indent="0" algn="l" defTabSz="844550">
            <a:lnSpc>
              <a:spcPct val="90000"/>
            </a:lnSpc>
            <a:spcBef>
              <a:spcPct val="0"/>
            </a:spcBef>
            <a:spcAft>
              <a:spcPct val="35000"/>
            </a:spcAft>
            <a:buNone/>
          </a:pPr>
          <a:r>
            <a:rPr lang="en-US" altLang="zh-CN" sz="1900" kern="1200" dirty="0"/>
            <a:t>Second</a:t>
          </a:r>
          <a:r>
            <a:rPr lang="zh-CN" altLang="en-US" sz="1900" kern="1200" dirty="0"/>
            <a:t> </a:t>
          </a:r>
          <a:r>
            <a:rPr lang="en-US" altLang="zh-CN" sz="1900" kern="1200" dirty="0"/>
            <a:t>biggest</a:t>
          </a:r>
          <a:r>
            <a:rPr lang="zh-CN" altLang="en-US" sz="1900" kern="1200" dirty="0"/>
            <a:t> </a:t>
          </a:r>
          <a:r>
            <a:rPr lang="en-US" altLang="zh-CN" sz="1900" kern="1200" dirty="0"/>
            <a:t>reason</a:t>
          </a:r>
          <a:r>
            <a:rPr lang="zh-CN" altLang="en-US" sz="1900" kern="1200" dirty="0"/>
            <a:t> </a:t>
          </a:r>
          <a:r>
            <a:rPr lang="en-US" altLang="zh-CN" sz="1900" kern="1200" dirty="0"/>
            <a:t>of</a:t>
          </a:r>
          <a:r>
            <a:rPr lang="zh-CN" altLang="en-US" sz="1900" kern="1200" dirty="0"/>
            <a:t> </a:t>
          </a:r>
          <a:r>
            <a:rPr lang="en-US" altLang="zh-CN" sz="1900" kern="1200" dirty="0"/>
            <a:t>women’s</a:t>
          </a:r>
          <a:r>
            <a:rPr lang="zh-CN" altLang="en-US" sz="1900" kern="1200" dirty="0"/>
            <a:t> </a:t>
          </a:r>
          <a:r>
            <a:rPr lang="en-US" altLang="zh-CN" sz="1900" kern="1200" dirty="0"/>
            <a:t>death</a:t>
          </a:r>
          <a:endParaRPr lang="en-US" sz="1900" kern="1200" dirty="0"/>
        </a:p>
      </dsp:txBody>
      <dsp:txXfrm>
        <a:off x="42407" y="1318708"/>
        <a:ext cx="6123027" cy="783892"/>
      </dsp:txXfrm>
    </dsp:sp>
    <dsp:sp modelId="{2BD81FC3-1232-AD48-8FC3-07ABB12C43D7}">
      <dsp:nvSpPr>
        <dsp:cNvPr id="0" name=""/>
        <dsp:cNvSpPr/>
      </dsp:nvSpPr>
      <dsp:spPr>
        <a:xfrm>
          <a:off x="0" y="2145008"/>
          <a:ext cx="6207841" cy="314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7099" tIns="24130" rIns="135128" bIns="24130" numCol="1" spcCol="1270" anchor="t" anchorCtr="0">
          <a:noAutofit/>
        </a:bodyPr>
        <a:lstStyle/>
        <a:p>
          <a:pPr marL="114300" lvl="1" indent="-114300" algn="l" defTabSz="666750">
            <a:lnSpc>
              <a:spcPct val="90000"/>
            </a:lnSpc>
            <a:spcBef>
              <a:spcPct val="0"/>
            </a:spcBef>
            <a:spcAft>
              <a:spcPct val="20000"/>
            </a:spcAft>
            <a:buChar char="•"/>
          </a:pPr>
          <a:endParaRPr lang="en-US" sz="1500" kern="1200" dirty="0"/>
        </a:p>
      </dsp:txBody>
      <dsp:txXfrm>
        <a:off x="0" y="2145008"/>
        <a:ext cx="6207841" cy="314640"/>
      </dsp:txXfrm>
    </dsp:sp>
    <dsp:sp modelId="{D8CDF2B6-4018-2E49-B2FA-6DC3C27B0278}">
      <dsp:nvSpPr>
        <dsp:cNvPr id="0" name=""/>
        <dsp:cNvSpPr/>
      </dsp:nvSpPr>
      <dsp:spPr>
        <a:xfrm>
          <a:off x="0" y="2459648"/>
          <a:ext cx="6207841" cy="868706"/>
        </a:xfrm>
        <a:prstGeom prst="roundRect">
          <a:avLst/>
        </a:prstGeom>
        <a:solidFill>
          <a:schemeClr val="accent2">
            <a:hueOff val="-1009809"/>
            <a:satOff val="7151"/>
            <a:lumOff val="10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1.5</a:t>
          </a:r>
          <a:r>
            <a:rPr lang="zh-CN" sz="1900" kern="1200" dirty="0"/>
            <a:t> </a:t>
          </a:r>
          <a:r>
            <a:rPr lang="en-US" sz="1900" kern="1200" dirty="0"/>
            <a:t>Million</a:t>
          </a:r>
          <a:r>
            <a:rPr lang="zh-CN" sz="1900" kern="1200" dirty="0"/>
            <a:t> </a:t>
          </a:r>
          <a:r>
            <a:rPr lang="en-US" sz="1900" kern="1200" dirty="0"/>
            <a:t>diagnosis</a:t>
          </a:r>
          <a:r>
            <a:rPr lang="zh-CN" sz="1900" kern="1200" dirty="0"/>
            <a:t> </a:t>
          </a:r>
          <a:r>
            <a:rPr lang="en-US" sz="1900" kern="1200" dirty="0"/>
            <a:t>cases</a:t>
          </a:r>
          <a:r>
            <a:rPr lang="zh-CN" sz="1900" kern="1200" dirty="0"/>
            <a:t> </a:t>
          </a:r>
          <a:r>
            <a:rPr lang="en-US" sz="1900" kern="1200" dirty="0"/>
            <a:t>each</a:t>
          </a:r>
          <a:r>
            <a:rPr lang="zh-CN" sz="1900" kern="1200" dirty="0"/>
            <a:t> </a:t>
          </a:r>
          <a:r>
            <a:rPr lang="en-US" sz="1900" kern="1200" dirty="0"/>
            <a:t>year</a:t>
          </a:r>
          <a:r>
            <a:rPr lang="zh-CN" sz="1900" kern="1200" dirty="0"/>
            <a:t> </a:t>
          </a:r>
          <a:r>
            <a:rPr lang="en-US" sz="1900" kern="1200" dirty="0"/>
            <a:t>5700000</a:t>
          </a:r>
          <a:r>
            <a:rPr lang="zh-CN" sz="1900" kern="1200" dirty="0"/>
            <a:t> </a:t>
          </a:r>
          <a:r>
            <a:rPr lang="en-US" sz="1900" kern="1200" dirty="0"/>
            <a:t>death</a:t>
          </a:r>
          <a:r>
            <a:rPr lang="zh-CN" sz="1900" kern="1200" dirty="0"/>
            <a:t> </a:t>
          </a:r>
          <a:r>
            <a:rPr lang="en-US" sz="1900" kern="1200" dirty="0"/>
            <a:t>in</a:t>
          </a:r>
          <a:r>
            <a:rPr lang="zh-CN" sz="1900" kern="1200" dirty="0"/>
            <a:t> </a:t>
          </a:r>
          <a:r>
            <a:rPr lang="en-US" sz="1900" kern="1200" dirty="0"/>
            <a:t>2015</a:t>
          </a:r>
        </a:p>
      </dsp:txBody>
      <dsp:txXfrm>
        <a:off x="42407" y="2502055"/>
        <a:ext cx="6123027" cy="783892"/>
      </dsp:txXfrm>
    </dsp:sp>
    <dsp:sp modelId="{C78C2773-E336-0941-99B5-662A4541CB07}">
      <dsp:nvSpPr>
        <dsp:cNvPr id="0" name=""/>
        <dsp:cNvSpPr/>
      </dsp:nvSpPr>
      <dsp:spPr>
        <a:xfrm>
          <a:off x="0" y="3328355"/>
          <a:ext cx="6207841" cy="314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7099" tIns="24130" rIns="135128" bIns="24130" numCol="1" spcCol="1270" anchor="t" anchorCtr="0">
          <a:noAutofit/>
        </a:bodyPr>
        <a:lstStyle/>
        <a:p>
          <a:pPr marL="114300" lvl="1" indent="-114300" algn="l" defTabSz="666750">
            <a:lnSpc>
              <a:spcPct val="90000"/>
            </a:lnSpc>
            <a:spcBef>
              <a:spcPct val="0"/>
            </a:spcBef>
            <a:spcAft>
              <a:spcPct val="20000"/>
            </a:spcAft>
            <a:buChar char="•"/>
          </a:pPr>
          <a:endParaRPr lang="en-US" sz="1500" kern="1200" dirty="0"/>
        </a:p>
      </dsp:txBody>
      <dsp:txXfrm>
        <a:off x="0" y="3328355"/>
        <a:ext cx="6207841" cy="314640"/>
      </dsp:txXfrm>
    </dsp:sp>
    <dsp:sp modelId="{53FA3FE8-155F-CC43-9F10-8A8580C379C3}">
      <dsp:nvSpPr>
        <dsp:cNvPr id="0" name=""/>
        <dsp:cNvSpPr/>
      </dsp:nvSpPr>
      <dsp:spPr>
        <a:xfrm>
          <a:off x="0" y="3642995"/>
          <a:ext cx="6207841" cy="868706"/>
        </a:xfrm>
        <a:prstGeom prst="roundRect">
          <a:avLst/>
        </a:prstGeom>
        <a:solidFill>
          <a:schemeClr val="accent2">
            <a:hueOff val="-1514713"/>
            <a:satOff val="10727"/>
            <a:lumOff val="156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Metastatic cancer </a:t>
          </a:r>
          <a:endParaRPr lang="en-US" sz="1900" kern="1200" dirty="0"/>
        </a:p>
      </dsp:txBody>
      <dsp:txXfrm>
        <a:off x="42407" y="3685402"/>
        <a:ext cx="6123027" cy="7838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4F56DC-5671-7947-BC82-D66D2ED54B94}">
      <dsp:nvSpPr>
        <dsp:cNvPr id="0" name=""/>
        <dsp:cNvSpPr/>
      </dsp:nvSpPr>
      <dsp:spPr>
        <a:xfrm>
          <a:off x="0" y="4301982"/>
          <a:ext cx="6096000" cy="141200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t>Clinical behaviors of patients with different gene expression levels might be different, and thus needs individualized therapy plans for different patients of specialized cases.</a:t>
          </a:r>
        </a:p>
      </dsp:txBody>
      <dsp:txXfrm>
        <a:off x="0" y="4301982"/>
        <a:ext cx="6096000" cy="1412006"/>
      </dsp:txXfrm>
    </dsp:sp>
    <dsp:sp modelId="{DC38DAD8-CD68-C146-9497-E789A4C6F33B}">
      <dsp:nvSpPr>
        <dsp:cNvPr id="0" name=""/>
        <dsp:cNvSpPr/>
      </dsp:nvSpPr>
      <dsp:spPr>
        <a:xfrm rot="10800000">
          <a:off x="0" y="2151496"/>
          <a:ext cx="6096000" cy="2171666"/>
        </a:xfrm>
        <a:prstGeom prst="upArrowCallou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altLang="zh-CN" sz="1600" kern="1200" dirty="0"/>
            <a:t>P</a:t>
          </a:r>
          <a:r>
            <a:rPr lang="en-US" sz="1600" kern="1200" dirty="0"/>
            <a:t>atients within the same molecular subtypes group also indicated different results, which made the researchers difficult to make a strong accurate conclusion</a:t>
          </a:r>
        </a:p>
      </dsp:txBody>
      <dsp:txXfrm rot="10800000">
        <a:off x="0" y="2151496"/>
        <a:ext cx="6096000" cy="1411083"/>
      </dsp:txXfrm>
    </dsp:sp>
    <dsp:sp modelId="{BB34EB85-9EEA-ED46-828B-24589A2DB0D1}">
      <dsp:nvSpPr>
        <dsp:cNvPr id="0" name=""/>
        <dsp:cNvSpPr/>
      </dsp:nvSpPr>
      <dsp:spPr>
        <a:xfrm rot="10800000">
          <a:off x="0" y="1010"/>
          <a:ext cx="6096000" cy="2171666"/>
        </a:xfrm>
        <a:prstGeom prst="upArrowCallou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altLang="zh-CN" sz="1600" kern="1200" dirty="0"/>
            <a:t>D</a:t>
          </a:r>
          <a:r>
            <a:rPr lang="en-US" sz="1600" kern="1200" dirty="0"/>
            <a:t>iagnosis methods of breast cancer, nuclear medicine, breast biopsy, biomarkers, ultrasound imaging etc., have been used to predict the survival rate of breast cancer patients applied with different molecular subtypes including Luminal A, Luminal B, HER2-enriched, and basal-like</a:t>
          </a:r>
          <a:r>
            <a:rPr lang="zh-CN" altLang="en-US" sz="1600" kern="1200" dirty="0"/>
            <a:t> </a:t>
          </a:r>
          <a:r>
            <a:rPr lang="en-US" altLang="zh-CN" sz="1600" kern="1200" dirty="0"/>
            <a:t>in</a:t>
          </a:r>
          <a:r>
            <a:rPr lang="zh-CN" altLang="en-US" sz="1600" kern="1200" dirty="0"/>
            <a:t> </a:t>
          </a:r>
          <a:r>
            <a:rPr lang="en-US" altLang="zh-CN" sz="1600" kern="1200" dirty="0"/>
            <a:t>the</a:t>
          </a:r>
          <a:r>
            <a:rPr lang="zh-CN" altLang="en-US" sz="1600" kern="1200" dirty="0"/>
            <a:t> </a:t>
          </a:r>
          <a:r>
            <a:rPr lang="en-US" altLang="zh-CN" sz="1600" kern="1200" dirty="0" err="1"/>
            <a:t>experiement</a:t>
          </a:r>
          <a:r>
            <a:rPr lang="en-US" altLang="zh-CN" sz="1600" kern="1200" dirty="0"/>
            <a:t>.</a:t>
          </a:r>
          <a:endParaRPr lang="en-US" sz="1600" kern="1200" dirty="0"/>
        </a:p>
      </dsp:txBody>
      <dsp:txXfrm rot="10800000">
        <a:off x="0" y="1010"/>
        <a:ext cx="6096000" cy="14110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5CCDED-3592-1640-8574-2B8520E28080}">
      <dsp:nvSpPr>
        <dsp:cNvPr id="0" name=""/>
        <dsp:cNvSpPr/>
      </dsp:nvSpPr>
      <dsp:spPr>
        <a:xfrm>
          <a:off x="0" y="3449304"/>
          <a:ext cx="6096000" cy="226311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a:t>Summarizing these results, gene expression is very likely to be related to the longevity of breast cancer patients. </a:t>
          </a:r>
        </a:p>
      </dsp:txBody>
      <dsp:txXfrm>
        <a:off x="0" y="3449304"/>
        <a:ext cx="6096000" cy="2263117"/>
      </dsp:txXfrm>
    </dsp:sp>
    <dsp:sp modelId="{DDF2F252-86B4-9C41-960B-E684C81235C0}">
      <dsp:nvSpPr>
        <dsp:cNvPr id="0" name=""/>
        <dsp:cNvSpPr/>
      </dsp:nvSpPr>
      <dsp:spPr>
        <a:xfrm rot="10800000">
          <a:off x="0" y="2577"/>
          <a:ext cx="6096000" cy="3480674"/>
        </a:xfrm>
        <a:prstGeom prst="upArrowCallou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The expression level of 784 different genes, there are 10 important genes found to show extremely strong significance related to the survival time of patients who got breast cancer from the GSE42568 gene expression dataset. </a:t>
          </a:r>
        </a:p>
      </dsp:txBody>
      <dsp:txXfrm rot="10800000">
        <a:off x="0" y="2577"/>
        <a:ext cx="6096000" cy="226163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tiff>
</file>

<file path=ppt/media/image4.tiff>
</file>

<file path=ppt/media/image5.tiff>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83D70-91AA-429A-BD57-1CB6792B30EE}"/>
              </a:ext>
            </a:extLst>
          </p:cNvPr>
          <p:cNvSpPr>
            <a:spLocks noGrp="1"/>
          </p:cNvSpPr>
          <p:nvPr>
            <p:ph type="ctrTitle"/>
          </p:nvPr>
        </p:nvSpPr>
        <p:spPr>
          <a:xfrm>
            <a:off x="1088136" y="1078030"/>
            <a:ext cx="9288096" cy="2956718"/>
          </a:xfrm>
        </p:spPr>
        <p:txBody>
          <a:bodyPr anchor="t">
            <a:noAutofit/>
          </a:bodyPr>
          <a:lstStyle>
            <a:lvl1pPr algn="l">
              <a:defRPr sz="6600" cap="all" baseline="0"/>
            </a:lvl1pPr>
          </a:lstStyle>
          <a:p>
            <a:r>
              <a:rPr lang="en-US" dirty="0"/>
              <a:t>Click to edit Master title style</a:t>
            </a:r>
          </a:p>
        </p:txBody>
      </p:sp>
      <p:sp>
        <p:nvSpPr>
          <p:cNvPr id="3" name="Subtitle 2">
            <a:extLst>
              <a:ext uri="{FF2B5EF4-FFF2-40B4-BE49-F238E27FC236}">
                <a16:creationId xmlns:a16="http://schemas.microsoft.com/office/drawing/2014/main" id="{F065D245-B564-481D-A323-F73C5BCA8461}"/>
              </a:ext>
            </a:extLst>
          </p:cNvPr>
          <p:cNvSpPr>
            <a:spLocks noGrp="1"/>
          </p:cNvSpPr>
          <p:nvPr>
            <p:ph type="subTitle" idx="1"/>
          </p:nvPr>
        </p:nvSpPr>
        <p:spPr>
          <a:xfrm>
            <a:off x="1088136" y="4455621"/>
            <a:ext cx="9288096" cy="1435331"/>
          </a:xfrm>
        </p:spPr>
        <p:txBody>
          <a:bodyPr>
            <a:normAutofit/>
          </a:bodyPr>
          <a:lstStyle>
            <a:lvl1pPr marL="0" indent="0" algn="l">
              <a:lnSpc>
                <a:spcPct val="12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8E072EE-51B3-4C0C-A460-4684AB079301}"/>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5" name="Footer Placeholder 4">
            <a:extLst>
              <a:ext uri="{FF2B5EF4-FFF2-40B4-BE49-F238E27FC236}">
                <a16:creationId xmlns:a16="http://schemas.microsoft.com/office/drawing/2014/main" id="{011422A5-3076-413B-84CB-ED3BA4171C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267C68-40D5-477E-9DBC-C28FD4B1142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314209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C900-05BC-4021-B69F-2DAF974B7EF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F26E227-253A-44A0-9404-1CFD8CE41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FF5A02-0FC4-41C8-A13C-4C929B28846B}"/>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5" name="Footer Placeholder 4">
            <a:extLst>
              <a:ext uri="{FF2B5EF4-FFF2-40B4-BE49-F238E27FC236}">
                <a16:creationId xmlns:a16="http://schemas.microsoft.com/office/drawing/2014/main" id="{80459378-C430-49DB-B2D6-E32FBBCD4A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B9D57D-CB8E-4E67-AE2D-2790E2AA60CB}"/>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092838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2CF945-D70F-49C1-8CE5-5758C1166014}"/>
              </a:ext>
            </a:extLst>
          </p:cNvPr>
          <p:cNvSpPr>
            <a:spLocks noGrp="1"/>
          </p:cNvSpPr>
          <p:nvPr>
            <p:ph type="title" orient="vert"/>
          </p:nvPr>
        </p:nvSpPr>
        <p:spPr>
          <a:xfrm>
            <a:off x="9182100" y="1091381"/>
            <a:ext cx="2171700" cy="495336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C2FDB721-04AA-4330-8045-3F2D9BB4BC66}"/>
              </a:ext>
            </a:extLst>
          </p:cNvPr>
          <p:cNvSpPr>
            <a:spLocks noGrp="1"/>
          </p:cNvSpPr>
          <p:nvPr>
            <p:ph type="body" orient="vert" idx="1"/>
          </p:nvPr>
        </p:nvSpPr>
        <p:spPr>
          <a:xfrm>
            <a:off x="838200" y="1091381"/>
            <a:ext cx="8265340" cy="495336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F418C15-991C-4C71-8DCD-DB3B3888831F}"/>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5" name="Footer Placeholder 4">
            <a:extLst>
              <a:ext uri="{FF2B5EF4-FFF2-40B4-BE49-F238E27FC236}">
                <a16:creationId xmlns:a16="http://schemas.microsoft.com/office/drawing/2014/main" id="{F7728CC3-5830-4EFA-B28E-1648904DE1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DA91B6-E419-4483-9B66-3C758788BC48}"/>
              </a:ext>
            </a:extLst>
          </p:cNvPr>
          <p:cNvSpPr>
            <a:spLocks noGrp="1"/>
          </p:cNvSpPr>
          <p:nvPr>
            <p:ph type="sldNum" sz="quarter" idx="12"/>
          </p:nvPr>
        </p:nvSpPr>
        <p:spPr/>
        <p:txBody>
          <a:bodyPr/>
          <a:lstStyle/>
          <a:p>
            <a:fld id="{719D7796-F675-488F-AC46-C88938C80352}" type="slidenum">
              <a:rPr lang="en-US" smtClean="0"/>
              <a:t>‹#›</a:t>
            </a:fld>
            <a:endParaRPr lang="en-US"/>
          </a:p>
        </p:txBody>
      </p:sp>
      <p:cxnSp>
        <p:nvCxnSpPr>
          <p:cNvPr id="7" name="Straight Connector 6">
            <a:extLst>
              <a:ext uri="{FF2B5EF4-FFF2-40B4-BE49-F238E27FC236}">
                <a16:creationId xmlns:a16="http://schemas.microsoft.com/office/drawing/2014/main" id="{DE447C6A-78C3-4687-9A71-A05DBF6700DE}"/>
              </a:ext>
            </a:extLst>
          </p:cNvPr>
          <p:cNvCxnSpPr>
            <a:cxnSpLocks/>
          </p:cNvCxnSpPr>
          <p:nvPr/>
        </p:nvCxnSpPr>
        <p:spPr>
          <a:xfrm>
            <a:off x="11387805"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9781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EE2F5-9D3C-4BE7-9AD5-335B31CF2C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F98C4F-4BF6-47CF-ABEE-2B12748C4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539070-70D2-4DD1-A439-155343FE262E}"/>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5" name="Footer Placeholder 4">
            <a:extLst>
              <a:ext uri="{FF2B5EF4-FFF2-40B4-BE49-F238E27FC236}">
                <a16:creationId xmlns:a16="http://schemas.microsoft.com/office/drawing/2014/main" id="{6151AB30-CD74-471D-9FA6-ADC0C901E6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A137C4-F19E-4521-8DCB-4E0CF9CA319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891586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8007D-9B1D-4E2C-B38F-29C6820996DF}"/>
              </a:ext>
            </a:extLst>
          </p:cNvPr>
          <p:cNvSpPr>
            <a:spLocks noGrp="1"/>
          </p:cNvSpPr>
          <p:nvPr>
            <p:ph type="title"/>
          </p:nvPr>
        </p:nvSpPr>
        <p:spPr>
          <a:xfrm>
            <a:off x="1090940" y="1099127"/>
            <a:ext cx="9272260" cy="3472874"/>
          </a:xfrm>
        </p:spPr>
        <p:txBody>
          <a:bodyPr anchor="t">
            <a:normAutofit/>
          </a:bodyPr>
          <a:lstStyle>
            <a:lvl1pPr>
              <a:defRPr sz="40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960C51B-B525-4032-9D08-2978D7367BFF}"/>
              </a:ext>
            </a:extLst>
          </p:cNvPr>
          <p:cNvSpPr>
            <a:spLocks noGrp="1"/>
          </p:cNvSpPr>
          <p:nvPr>
            <p:ph type="body" idx="1"/>
          </p:nvPr>
        </p:nvSpPr>
        <p:spPr>
          <a:xfrm>
            <a:off x="1090939" y="4572000"/>
            <a:ext cx="9272262" cy="1320801"/>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408851-4DCC-447C-828A-5F7E66F7623D}"/>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5" name="Footer Placeholder 4">
            <a:extLst>
              <a:ext uri="{FF2B5EF4-FFF2-40B4-BE49-F238E27FC236}">
                <a16:creationId xmlns:a16="http://schemas.microsoft.com/office/drawing/2014/main" id="{4C094542-CAEF-4D6C-BE6A-BC100F0590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8BDE40-8468-4051-9703-B751608AAF9D}"/>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275250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BF7AE-3892-4896-8C15-7A35A41EFD9C}"/>
              </a:ext>
            </a:extLst>
          </p:cNvPr>
          <p:cNvSpPr>
            <a:spLocks noGrp="1"/>
          </p:cNvSpPr>
          <p:nvPr>
            <p:ph type="title"/>
          </p:nvPr>
        </p:nvSpPr>
        <p:spPr>
          <a:xfrm>
            <a:off x="1088136" y="1088136"/>
            <a:ext cx="9890066" cy="1294228"/>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2FD9A26-86F1-4817-B243-4DE63B4F182F}"/>
              </a:ext>
            </a:extLst>
          </p:cNvPr>
          <p:cNvSpPr>
            <a:spLocks noGrp="1"/>
          </p:cNvSpPr>
          <p:nvPr>
            <p:ph sz="half" idx="1"/>
          </p:nvPr>
        </p:nvSpPr>
        <p:spPr>
          <a:xfrm>
            <a:off x="1082185" y="2440568"/>
            <a:ext cx="4841505" cy="38012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D454BF9B-EA16-48C8-96B9-7A66051BE768}"/>
              </a:ext>
            </a:extLst>
          </p:cNvPr>
          <p:cNvSpPr>
            <a:spLocks noGrp="1"/>
          </p:cNvSpPr>
          <p:nvPr>
            <p:ph sz="half" idx="2"/>
          </p:nvPr>
        </p:nvSpPr>
        <p:spPr>
          <a:xfrm>
            <a:off x="6172200" y="2440568"/>
            <a:ext cx="4806002" cy="3801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6E2D9F-1FCE-4A1C-996E-DB05777A8994}"/>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6" name="Footer Placeholder 5">
            <a:extLst>
              <a:ext uri="{FF2B5EF4-FFF2-40B4-BE49-F238E27FC236}">
                <a16:creationId xmlns:a16="http://schemas.microsoft.com/office/drawing/2014/main" id="{40629E05-3F6C-40BF-9324-118588B6CA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9BE013-C5C0-4CBD-982E-36F037F7366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839673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ED885-5FE5-4407-BE4D-FAD01C40A905}"/>
              </a:ext>
            </a:extLst>
          </p:cNvPr>
          <p:cNvSpPr>
            <a:spLocks noGrp="1"/>
          </p:cNvSpPr>
          <p:nvPr>
            <p:ph type="title"/>
          </p:nvPr>
        </p:nvSpPr>
        <p:spPr>
          <a:xfrm>
            <a:off x="1090940" y="1084333"/>
            <a:ext cx="9949455" cy="83885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E322A77-C134-4857-83E5-51217D3C29FB}"/>
              </a:ext>
            </a:extLst>
          </p:cNvPr>
          <p:cNvSpPr>
            <a:spLocks noGrp="1"/>
          </p:cNvSpPr>
          <p:nvPr>
            <p:ph type="body" idx="1"/>
          </p:nvPr>
        </p:nvSpPr>
        <p:spPr>
          <a:xfrm>
            <a:off x="1092088" y="1923190"/>
            <a:ext cx="4816475"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A4ECBFE-C62C-471B-BFE4-1272EAC3479D}"/>
              </a:ext>
            </a:extLst>
          </p:cNvPr>
          <p:cNvSpPr>
            <a:spLocks noGrp="1"/>
          </p:cNvSpPr>
          <p:nvPr>
            <p:ph sz="half" idx="2"/>
          </p:nvPr>
        </p:nvSpPr>
        <p:spPr>
          <a:xfrm>
            <a:off x="1092088" y="2825791"/>
            <a:ext cx="4816475" cy="3363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710AFC6-F407-4F35-BD37-B32F9B4036D0}"/>
              </a:ext>
            </a:extLst>
          </p:cNvPr>
          <p:cNvSpPr>
            <a:spLocks noGrp="1"/>
          </p:cNvSpPr>
          <p:nvPr>
            <p:ph type="body" sz="quarter" idx="3"/>
          </p:nvPr>
        </p:nvSpPr>
        <p:spPr>
          <a:xfrm>
            <a:off x="6215482" y="1923190"/>
            <a:ext cx="4824913"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8D60D5-0F83-46CB-92F3-849FC08E6E92}"/>
              </a:ext>
            </a:extLst>
          </p:cNvPr>
          <p:cNvSpPr>
            <a:spLocks noGrp="1"/>
          </p:cNvSpPr>
          <p:nvPr>
            <p:ph sz="quarter" idx="4"/>
          </p:nvPr>
        </p:nvSpPr>
        <p:spPr>
          <a:xfrm>
            <a:off x="6215482" y="2825791"/>
            <a:ext cx="4824913" cy="3363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5AE694-5CA0-48DA-90D3-EC42BD1D86C1}"/>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8" name="Footer Placeholder 7">
            <a:extLst>
              <a:ext uri="{FF2B5EF4-FFF2-40B4-BE49-F238E27FC236}">
                <a16:creationId xmlns:a16="http://schemas.microsoft.com/office/drawing/2014/main" id="{F340A80D-4CCB-4899-9E1D-A5967F4E64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753A9D-469A-4ED9-99A1-7E4B115F893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82111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7C91E-0A11-4E5D-9B8D-5316E73A2D58}"/>
              </a:ext>
            </a:extLst>
          </p:cNvPr>
          <p:cNvSpPr>
            <a:spLocks noGrp="1"/>
          </p:cNvSpPr>
          <p:nvPr>
            <p:ph type="title"/>
          </p:nvPr>
        </p:nvSpPr>
        <p:spPr/>
        <p:txBody>
          <a:bodyPr/>
          <a:lstStyle>
            <a:lvl1pPr>
              <a:defRPr cap="all" baseline="0"/>
            </a:lvl1pPr>
          </a:lstStyle>
          <a:p>
            <a:r>
              <a:rPr lang="en-US" dirty="0"/>
              <a:t>Click to edit Master title style</a:t>
            </a:r>
          </a:p>
        </p:txBody>
      </p:sp>
      <p:sp>
        <p:nvSpPr>
          <p:cNvPr id="3" name="Date Placeholder 2">
            <a:extLst>
              <a:ext uri="{FF2B5EF4-FFF2-40B4-BE49-F238E27FC236}">
                <a16:creationId xmlns:a16="http://schemas.microsoft.com/office/drawing/2014/main" id="{A1B8A8D1-71AD-4F9F-B393-9EED83FEF003}"/>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4" name="Footer Placeholder 3">
            <a:extLst>
              <a:ext uri="{FF2B5EF4-FFF2-40B4-BE49-F238E27FC236}">
                <a16:creationId xmlns:a16="http://schemas.microsoft.com/office/drawing/2014/main" id="{D7E36922-9A4C-453D-9B70-0C3A70281C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5AAEF2-65DC-4E28-9AA4-5115ACB074CC}"/>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301536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48B02B-A32A-4383-BBC7-0C383390A96F}"/>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3" name="Footer Placeholder 2">
            <a:extLst>
              <a:ext uri="{FF2B5EF4-FFF2-40B4-BE49-F238E27FC236}">
                <a16:creationId xmlns:a16="http://schemas.microsoft.com/office/drawing/2014/main" id="{FCFF7E77-47E0-4F9E-9148-8D0C59C0CF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8005A2-ECF0-4759-A17B-FDECE80683F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588729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1DD4B-5676-477E-8C52-4C1CF160FCDE}"/>
              </a:ext>
            </a:extLst>
          </p:cNvPr>
          <p:cNvSpPr>
            <a:spLocks noGrp="1"/>
          </p:cNvSpPr>
          <p:nvPr>
            <p:ph type="title"/>
          </p:nvPr>
        </p:nvSpPr>
        <p:spPr>
          <a:xfrm>
            <a:off x="1090940" y="1094448"/>
            <a:ext cx="3785860" cy="1554362"/>
          </a:xfrm>
        </p:spPr>
        <p:txBody>
          <a:bodyPr anchor="t">
            <a:normAutofit/>
          </a:bodyPr>
          <a:lstStyle>
            <a:lvl1pPr>
              <a:defRPr sz="2800" cap="all" baseline="0"/>
            </a:lvl1pPr>
          </a:lstStyle>
          <a:p>
            <a:r>
              <a:rPr lang="en-US" dirty="0"/>
              <a:t>Click to edit Master title style</a:t>
            </a:r>
          </a:p>
        </p:txBody>
      </p:sp>
      <p:sp>
        <p:nvSpPr>
          <p:cNvPr id="3" name="Content Placeholder 2">
            <a:extLst>
              <a:ext uri="{FF2B5EF4-FFF2-40B4-BE49-F238E27FC236}">
                <a16:creationId xmlns:a16="http://schemas.microsoft.com/office/drawing/2014/main" id="{4B5A3E63-EB15-4D82-BF2B-36BB030C430D}"/>
              </a:ext>
            </a:extLst>
          </p:cNvPr>
          <p:cNvSpPr>
            <a:spLocks noGrp="1"/>
          </p:cNvSpPr>
          <p:nvPr>
            <p:ph idx="1"/>
          </p:nvPr>
        </p:nvSpPr>
        <p:spPr>
          <a:xfrm>
            <a:off x="5524500" y="922689"/>
            <a:ext cx="5486002"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CBE994E-BAB7-43DC-A0E4-C779CF2A33D5}"/>
              </a:ext>
            </a:extLst>
          </p:cNvPr>
          <p:cNvSpPr>
            <a:spLocks noGrp="1"/>
          </p:cNvSpPr>
          <p:nvPr>
            <p:ph type="body" sz="half" idx="2"/>
          </p:nvPr>
        </p:nvSpPr>
        <p:spPr>
          <a:xfrm>
            <a:off x="1090940" y="2701254"/>
            <a:ext cx="3785860" cy="316773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FAAA-1B70-42AA-ADCC-F49B58132654}"/>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6" name="Footer Placeholder 5">
            <a:extLst>
              <a:ext uri="{FF2B5EF4-FFF2-40B4-BE49-F238E27FC236}">
                <a16:creationId xmlns:a16="http://schemas.microsoft.com/office/drawing/2014/main" id="{E4C7B6CC-1C13-4F34-AC86-CCD442C8C3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F1B638-9061-41AD-AF47-73A4AF8B781A}"/>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3471702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3C43-1676-4A29-83F9-D788ED2E71E9}"/>
              </a:ext>
            </a:extLst>
          </p:cNvPr>
          <p:cNvSpPr>
            <a:spLocks noGrp="1"/>
          </p:cNvSpPr>
          <p:nvPr>
            <p:ph type="title"/>
          </p:nvPr>
        </p:nvSpPr>
        <p:spPr>
          <a:xfrm>
            <a:off x="1090940" y="1097280"/>
            <a:ext cx="3785860" cy="1559740"/>
          </a:xfrm>
        </p:spPr>
        <p:txBody>
          <a:bodyPr anchor="t">
            <a:normAutofit/>
          </a:bodyPr>
          <a:lstStyle>
            <a:lvl1pPr>
              <a:defRPr sz="2800" cap="all"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214A903-97C7-4349-B8CE-1BBED1942E3B}"/>
              </a:ext>
            </a:extLst>
          </p:cNvPr>
          <p:cNvSpPr>
            <a:spLocks noGrp="1"/>
          </p:cNvSpPr>
          <p:nvPr>
            <p:ph type="pic" idx="1"/>
          </p:nvPr>
        </p:nvSpPr>
        <p:spPr>
          <a:xfrm>
            <a:off x="5524500" y="1143000"/>
            <a:ext cx="54864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BF0A9F58-4AEB-4286-98F7-3C77AA913BE8}"/>
              </a:ext>
            </a:extLst>
          </p:cNvPr>
          <p:cNvSpPr>
            <a:spLocks noGrp="1"/>
          </p:cNvSpPr>
          <p:nvPr>
            <p:ph type="body" sz="half" idx="2"/>
          </p:nvPr>
        </p:nvSpPr>
        <p:spPr>
          <a:xfrm>
            <a:off x="1090940" y="2697480"/>
            <a:ext cx="3785860" cy="309342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F55A58-F085-4500-AF61-045B12C8F41E}"/>
              </a:ext>
            </a:extLst>
          </p:cNvPr>
          <p:cNvSpPr>
            <a:spLocks noGrp="1"/>
          </p:cNvSpPr>
          <p:nvPr>
            <p:ph type="dt" sz="half" idx="10"/>
          </p:nvPr>
        </p:nvSpPr>
        <p:spPr/>
        <p:txBody>
          <a:bodyPr/>
          <a:lstStyle/>
          <a:p>
            <a:fld id="{A1E45834-53BD-4C8F-B791-CD5378F4150E}" type="datetimeFigureOut">
              <a:rPr lang="en-US" smtClean="0"/>
              <a:t>12/7/22</a:t>
            </a:fld>
            <a:endParaRPr lang="en-US"/>
          </a:p>
        </p:txBody>
      </p:sp>
      <p:sp>
        <p:nvSpPr>
          <p:cNvPr id="6" name="Footer Placeholder 5">
            <a:extLst>
              <a:ext uri="{FF2B5EF4-FFF2-40B4-BE49-F238E27FC236}">
                <a16:creationId xmlns:a16="http://schemas.microsoft.com/office/drawing/2014/main" id="{E9936470-561D-49AE-AC84-B79D483FDA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EF2BE2-DF21-4683-9D5F-849A525FD5C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40394914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4438DC-3CEE-4170-9B1C-BAC05CD8C3B5}"/>
              </a:ext>
            </a:extLst>
          </p:cNvPr>
          <p:cNvSpPr>
            <a:spLocks noGrp="1"/>
          </p:cNvSpPr>
          <p:nvPr>
            <p:ph type="title"/>
          </p:nvPr>
        </p:nvSpPr>
        <p:spPr>
          <a:xfrm>
            <a:off x="1088136" y="1090245"/>
            <a:ext cx="9922764" cy="129422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C19D24-DCBE-47F9-8B85-8A118B02B3C9}"/>
              </a:ext>
            </a:extLst>
          </p:cNvPr>
          <p:cNvSpPr>
            <a:spLocks noGrp="1"/>
          </p:cNvSpPr>
          <p:nvPr>
            <p:ph type="body" idx="1"/>
          </p:nvPr>
        </p:nvSpPr>
        <p:spPr>
          <a:xfrm>
            <a:off x="1088136" y="2447778"/>
            <a:ext cx="9922764" cy="38387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34F5788-BDCE-49E2-80AE-31C739C6A0CE}"/>
              </a:ext>
            </a:extLst>
          </p:cNvPr>
          <p:cNvSpPr>
            <a:spLocks noGrp="1"/>
          </p:cNvSpPr>
          <p:nvPr>
            <p:ph type="dt" sz="half" idx="2"/>
          </p:nvPr>
        </p:nvSpPr>
        <p:spPr>
          <a:xfrm>
            <a:off x="7315200" y="6389688"/>
            <a:ext cx="3695302" cy="365125"/>
          </a:xfrm>
          <a:prstGeom prst="rect">
            <a:avLst/>
          </a:prstGeom>
        </p:spPr>
        <p:txBody>
          <a:bodyPr vert="horz" lIns="91440" tIns="45720" rIns="91440" bIns="45720" rtlCol="0" anchor="ctr"/>
          <a:lstStyle>
            <a:lvl1pPr algn="l">
              <a:defRPr sz="900">
                <a:solidFill>
                  <a:schemeClr val="tx1"/>
                </a:solidFill>
              </a:defRPr>
            </a:lvl1pPr>
          </a:lstStyle>
          <a:p>
            <a:fld id="{A1E45834-53BD-4C8F-B791-CD5378F4150E}" type="datetimeFigureOut">
              <a:rPr lang="en-US" smtClean="0"/>
              <a:t>12/7/22</a:t>
            </a:fld>
            <a:endParaRPr lang="en-US"/>
          </a:p>
        </p:txBody>
      </p:sp>
      <p:sp>
        <p:nvSpPr>
          <p:cNvPr id="5" name="Footer Placeholder 4">
            <a:extLst>
              <a:ext uri="{FF2B5EF4-FFF2-40B4-BE49-F238E27FC236}">
                <a16:creationId xmlns:a16="http://schemas.microsoft.com/office/drawing/2014/main" id="{FD1D5844-8163-4D82-BEFC-BC2D8D511B7E}"/>
              </a:ext>
            </a:extLst>
          </p:cNvPr>
          <p:cNvSpPr>
            <a:spLocks noGrp="1"/>
          </p:cNvSpPr>
          <p:nvPr>
            <p:ph type="ftr" sz="quarter" idx="3"/>
          </p:nvPr>
        </p:nvSpPr>
        <p:spPr>
          <a:xfrm>
            <a:off x="1090940" y="6389688"/>
            <a:ext cx="4433560"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22698A50-C435-4220-82C6-C8D62A7C9EB0}"/>
              </a:ext>
            </a:extLst>
          </p:cNvPr>
          <p:cNvSpPr>
            <a:spLocks noGrp="1"/>
          </p:cNvSpPr>
          <p:nvPr>
            <p:ph type="sldNum" sz="quarter" idx="4"/>
          </p:nvPr>
        </p:nvSpPr>
        <p:spPr>
          <a:xfrm>
            <a:off x="10983190" y="6389688"/>
            <a:ext cx="940296" cy="365125"/>
          </a:xfrm>
          <a:prstGeom prst="rect">
            <a:avLst/>
          </a:prstGeom>
        </p:spPr>
        <p:txBody>
          <a:bodyPr vert="horz" lIns="91440" tIns="45720" rIns="91440" bIns="45720" rtlCol="0" anchor="ctr"/>
          <a:lstStyle>
            <a:lvl1pPr algn="r">
              <a:defRPr sz="900">
                <a:solidFill>
                  <a:schemeClr val="tx1"/>
                </a:solidFill>
              </a:defRPr>
            </a:lvl1pPr>
          </a:lstStyle>
          <a:p>
            <a:fld id="{719D7796-F675-488F-AC46-C88938C80352}" type="slidenum">
              <a:rPr lang="en-US" smtClean="0"/>
              <a:t>‹#›</a:t>
            </a:fld>
            <a:endParaRPr lang="en-US"/>
          </a:p>
        </p:txBody>
      </p:sp>
      <p:cxnSp>
        <p:nvCxnSpPr>
          <p:cNvPr id="28" name="Straight Connector 27">
            <a:extLst>
              <a:ext uri="{FF2B5EF4-FFF2-40B4-BE49-F238E27FC236}">
                <a16:creationId xmlns:a16="http://schemas.microsoft.com/office/drawing/2014/main" id="{D8689CE0-64D2-447C-9C1F-872D111D8AC3}"/>
              </a:ext>
            </a:extLst>
          </p:cNvPr>
          <p:cNvCxnSpPr>
            <a:cxnSpLocks/>
          </p:cNvCxnSpPr>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6923106"/>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11" r:id="rId6"/>
    <p:sldLayoutId id="2147483706" r:id="rId7"/>
    <p:sldLayoutId id="2147483707" r:id="rId8"/>
    <p:sldLayoutId id="2147483708" r:id="rId9"/>
    <p:sldLayoutId id="2147483710" r:id="rId10"/>
    <p:sldLayoutId id="2147483709" r:id="rId11"/>
  </p:sldLayoutIdLst>
  <p:txStyles>
    <p:titleStyle>
      <a:lvl1pPr algn="l" defTabSz="914400" rtl="0" eaLnBrk="1" latinLnBrk="0" hangingPunct="1">
        <a:lnSpc>
          <a:spcPct val="85000"/>
        </a:lnSpc>
        <a:spcBef>
          <a:spcPct val="0"/>
        </a:spcBef>
        <a:buNone/>
        <a:defRPr sz="4400" b="1" kern="1200" cap="none"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Neue Haas Grotesk Text Pro" panose="020B0504020202020204" pitchFamily="34" charset="0"/>
        <a:buChar char="-"/>
        <a:defRPr sz="1800" kern="1200">
          <a:solidFill>
            <a:schemeClr val="tx1"/>
          </a:solidFill>
          <a:latin typeface="+mn-lt"/>
          <a:ea typeface="+mn-ea"/>
          <a:cs typeface="+mn-cs"/>
        </a:defRPr>
      </a:lvl1pPr>
      <a:lvl2pPr marL="502920" indent="-228600" algn="l" defTabSz="914400" rtl="0" eaLnBrk="1" latinLnBrk="0" hangingPunct="1">
        <a:lnSpc>
          <a:spcPct val="130000"/>
        </a:lnSpc>
        <a:spcBef>
          <a:spcPts val="500"/>
        </a:spcBef>
        <a:buFont typeface="Neue Haas Grotesk Text Pro" panose="020B05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Font typeface="Neue Haas Grotesk Text Pro" panose="020B05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doi.org/10.3389/fpls.2022.832749" TargetMode="External"/><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hyperlink" Target="https://doi.org/10.1093/bib/bbw139" TargetMode="Externa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11C99DC-C3C5-4EBE-91DD-345109C3D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177DDC-645E-C542-89B8-CFA188491210}"/>
              </a:ext>
            </a:extLst>
          </p:cNvPr>
          <p:cNvSpPr>
            <a:spLocks noGrp="1"/>
          </p:cNvSpPr>
          <p:nvPr>
            <p:ph type="ctrTitle"/>
          </p:nvPr>
        </p:nvSpPr>
        <p:spPr>
          <a:xfrm>
            <a:off x="1044516" y="1076635"/>
            <a:ext cx="3930256" cy="3495365"/>
          </a:xfrm>
        </p:spPr>
        <p:txBody>
          <a:bodyPr anchor="t">
            <a:normAutofit/>
          </a:bodyPr>
          <a:lstStyle/>
          <a:p>
            <a:pPr>
              <a:lnSpc>
                <a:spcPct val="100000"/>
              </a:lnSpc>
            </a:pPr>
            <a:r>
              <a:rPr lang="en-US" sz="2000" dirty="0"/>
              <a:t>PH240C Final Project</a:t>
            </a:r>
            <a:br>
              <a:rPr lang="en-US" sz="2000" dirty="0"/>
            </a:br>
            <a:br>
              <a:rPr lang="en-US" sz="2000" dirty="0"/>
            </a:br>
            <a:endParaRPr lang="en-CN" sz="2000" dirty="0"/>
          </a:p>
        </p:txBody>
      </p:sp>
      <p:sp>
        <p:nvSpPr>
          <p:cNvPr id="3" name="Subtitle 2">
            <a:extLst>
              <a:ext uri="{FF2B5EF4-FFF2-40B4-BE49-F238E27FC236}">
                <a16:creationId xmlns:a16="http://schemas.microsoft.com/office/drawing/2014/main" id="{23B2EA56-5C27-AB4A-BAAD-DC67B5B8334E}"/>
              </a:ext>
            </a:extLst>
          </p:cNvPr>
          <p:cNvSpPr>
            <a:spLocks noGrp="1"/>
          </p:cNvSpPr>
          <p:nvPr>
            <p:ph type="subTitle" idx="1"/>
          </p:nvPr>
        </p:nvSpPr>
        <p:spPr>
          <a:xfrm>
            <a:off x="1090940" y="4525682"/>
            <a:ext cx="3638358" cy="1318124"/>
          </a:xfrm>
        </p:spPr>
        <p:txBody>
          <a:bodyPr anchor="b">
            <a:normAutofit/>
          </a:bodyPr>
          <a:lstStyle/>
          <a:p>
            <a:r>
              <a:rPr lang="en-US" sz="1700" dirty="0"/>
              <a:t>Shuyao Wang, </a:t>
            </a:r>
            <a:r>
              <a:rPr lang="en-US" sz="1700" dirty="0" err="1"/>
              <a:t>Yanbo</a:t>
            </a:r>
            <a:r>
              <a:rPr lang="en-US" sz="1700" dirty="0"/>
              <a:t> Wang,</a:t>
            </a:r>
            <a:r>
              <a:rPr lang="zh-CN" altLang="en-US" sz="1700" dirty="0"/>
              <a:t> </a:t>
            </a:r>
            <a:r>
              <a:rPr lang="en-US" sz="1700" dirty="0"/>
              <a:t>Serg</a:t>
            </a:r>
            <a:r>
              <a:rPr lang="en-US" altLang="zh-CN" sz="1700" dirty="0"/>
              <a:t>i</a:t>
            </a:r>
            <a:r>
              <a:rPr lang="en-US" sz="1700" dirty="0"/>
              <a:t>o Mares</a:t>
            </a:r>
          </a:p>
          <a:p>
            <a:endParaRPr lang="en-US" dirty="0"/>
          </a:p>
          <a:p>
            <a:endParaRPr lang="en-CN" dirty="0"/>
          </a:p>
        </p:txBody>
      </p:sp>
      <p:cxnSp>
        <p:nvCxnSpPr>
          <p:cNvPr id="11" name="Straight Connector 10">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84" y="1186792"/>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blue abstract watercolor pattern on a white background">
            <a:extLst>
              <a:ext uri="{FF2B5EF4-FFF2-40B4-BE49-F238E27FC236}">
                <a16:creationId xmlns:a16="http://schemas.microsoft.com/office/drawing/2014/main" id="{1BF136D4-09A5-5990-B9A7-5D04A34848E9}"/>
              </a:ext>
            </a:extLst>
          </p:cNvPr>
          <p:cNvPicPr>
            <a:picLocks noChangeAspect="1"/>
          </p:cNvPicPr>
          <p:nvPr/>
        </p:nvPicPr>
        <p:blipFill rotWithShape="1">
          <a:blip r:embed="rId2"/>
          <a:srcRect l="13935" r="21169" b="-2"/>
          <a:stretch/>
        </p:blipFill>
        <p:spPr>
          <a:xfrm>
            <a:off x="5524500" y="1"/>
            <a:ext cx="6667501" cy="6857999"/>
          </a:xfrm>
          <a:prstGeom prst="rect">
            <a:avLst/>
          </a:prstGeom>
        </p:spPr>
      </p:pic>
      <p:sp>
        <p:nvSpPr>
          <p:cNvPr id="5" name="TextBox 4">
            <a:extLst>
              <a:ext uri="{FF2B5EF4-FFF2-40B4-BE49-F238E27FC236}">
                <a16:creationId xmlns:a16="http://schemas.microsoft.com/office/drawing/2014/main" id="{226791E7-DD83-1641-BA9B-802BF4F6DB6F}"/>
              </a:ext>
            </a:extLst>
          </p:cNvPr>
          <p:cNvSpPr txBox="1"/>
          <p:nvPr/>
        </p:nvSpPr>
        <p:spPr>
          <a:xfrm>
            <a:off x="1044516" y="1797784"/>
            <a:ext cx="4581234" cy="1631216"/>
          </a:xfrm>
          <a:prstGeom prst="rect">
            <a:avLst/>
          </a:prstGeom>
          <a:noFill/>
        </p:spPr>
        <p:txBody>
          <a:bodyPr wrap="square" rtlCol="0">
            <a:spAutoFit/>
          </a:bodyPr>
          <a:lstStyle/>
          <a:p>
            <a:r>
              <a:rPr lang="en-US" altLang="zh-CN" sz="2000" b="1" dirty="0"/>
              <a:t>The</a:t>
            </a:r>
            <a:r>
              <a:rPr lang="zh-CN" altLang="en-US" sz="2000" b="1" dirty="0"/>
              <a:t> </a:t>
            </a:r>
            <a:r>
              <a:rPr lang="en-US" altLang="zh-CN" sz="2000" b="1" dirty="0"/>
              <a:t>Influence</a:t>
            </a:r>
            <a:r>
              <a:rPr lang="zh-CN" altLang="en-US" sz="2000" b="1" dirty="0"/>
              <a:t> </a:t>
            </a:r>
            <a:r>
              <a:rPr lang="en-US" altLang="zh-CN" sz="2000" b="1" dirty="0"/>
              <a:t>of</a:t>
            </a:r>
            <a:r>
              <a:rPr lang="zh-CN" altLang="en-US" sz="2000" b="1" dirty="0"/>
              <a:t> </a:t>
            </a:r>
            <a:r>
              <a:rPr lang="en-US" altLang="zh-CN" sz="2000" b="1" dirty="0"/>
              <a:t>Gene</a:t>
            </a:r>
            <a:r>
              <a:rPr lang="zh-CN" altLang="en-US" sz="2000" b="1" dirty="0"/>
              <a:t> </a:t>
            </a:r>
            <a:r>
              <a:rPr lang="en-US" altLang="zh-CN" sz="2000" b="1" dirty="0"/>
              <a:t>Expression</a:t>
            </a:r>
          </a:p>
          <a:p>
            <a:endParaRPr lang="en-US" altLang="zh-CN" sz="2000" b="1" dirty="0"/>
          </a:p>
          <a:p>
            <a:r>
              <a:rPr lang="en-US" altLang="zh-CN" sz="2000" b="1" dirty="0"/>
              <a:t>on</a:t>
            </a:r>
            <a:r>
              <a:rPr lang="zh-CN" altLang="en-US" sz="2000" b="1" dirty="0"/>
              <a:t> </a:t>
            </a:r>
            <a:r>
              <a:rPr lang="en-US" altLang="zh-CN" sz="2000" b="1" dirty="0"/>
              <a:t>Survival</a:t>
            </a:r>
            <a:r>
              <a:rPr lang="zh-CN" altLang="en-US" sz="2000" b="1" dirty="0"/>
              <a:t> </a:t>
            </a:r>
            <a:r>
              <a:rPr lang="en-US" altLang="zh-CN" sz="2000" b="1" dirty="0"/>
              <a:t>time</a:t>
            </a:r>
            <a:r>
              <a:rPr lang="zh-CN" altLang="en-US" sz="2000" b="1" dirty="0"/>
              <a:t> </a:t>
            </a:r>
            <a:r>
              <a:rPr lang="en-US" altLang="zh-CN" sz="2000" b="1" dirty="0"/>
              <a:t>of</a:t>
            </a:r>
            <a:r>
              <a:rPr lang="zh-CN" altLang="en-US" sz="2000" b="1" dirty="0"/>
              <a:t> </a:t>
            </a:r>
            <a:r>
              <a:rPr lang="en-US" altLang="zh-CN" sz="2000" b="1" dirty="0"/>
              <a:t>Patients</a:t>
            </a:r>
            <a:r>
              <a:rPr lang="zh-CN" altLang="en-US" sz="2000" b="1" dirty="0"/>
              <a:t> </a:t>
            </a:r>
            <a:r>
              <a:rPr lang="en-US" altLang="zh-CN" sz="2000" b="1" dirty="0"/>
              <a:t>with</a:t>
            </a:r>
            <a:r>
              <a:rPr lang="zh-CN" altLang="en-US" sz="2000" b="1" dirty="0"/>
              <a:t> </a:t>
            </a:r>
            <a:endParaRPr lang="en-US" altLang="zh-CN" sz="2000" b="1" dirty="0"/>
          </a:p>
          <a:p>
            <a:endParaRPr lang="en-US" altLang="zh-CN" sz="2000" b="1" dirty="0"/>
          </a:p>
          <a:p>
            <a:r>
              <a:rPr lang="en-US" altLang="zh-CN" sz="2000" b="1" dirty="0"/>
              <a:t>Breast</a:t>
            </a:r>
            <a:r>
              <a:rPr lang="zh-CN" altLang="en-US" sz="2000" b="1" dirty="0"/>
              <a:t> </a:t>
            </a:r>
            <a:r>
              <a:rPr lang="en-US" altLang="zh-CN" sz="2000" b="1" dirty="0"/>
              <a:t>Cancer</a:t>
            </a:r>
            <a:endParaRPr lang="en-CN" sz="2000" b="1" dirty="0"/>
          </a:p>
        </p:txBody>
      </p:sp>
    </p:spTree>
    <p:extLst>
      <p:ext uri="{BB962C8B-B14F-4D97-AF65-F5344CB8AC3E}">
        <p14:creationId xmlns:p14="http://schemas.microsoft.com/office/powerpoint/2010/main" val="788309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CF790-3CE8-7D4C-A2A4-97AC30C8729A}"/>
              </a:ext>
            </a:extLst>
          </p:cNvPr>
          <p:cNvSpPr>
            <a:spLocks noGrp="1"/>
          </p:cNvSpPr>
          <p:nvPr>
            <p:ph type="title"/>
          </p:nvPr>
        </p:nvSpPr>
        <p:spPr/>
        <p:txBody>
          <a:bodyPr/>
          <a:lstStyle/>
          <a:p>
            <a:r>
              <a:rPr lang="en-US" dirty="0"/>
              <a:t>Result</a:t>
            </a:r>
            <a:endParaRPr lang="en-CN" dirty="0"/>
          </a:p>
        </p:txBody>
      </p:sp>
      <p:sp>
        <p:nvSpPr>
          <p:cNvPr id="3" name="Content Placeholder 2">
            <a:extLst>
              <a:ext uri="{FF2B5EF4-FFF2-40B4-BE49-F238E27FC236}">
                <a16:creationId xmlns:a16="http://schemas.microsoft.com/office/drawing/2014/main" id="{5B2EA97E-62EC-CD42-8B77-CF4CD2C7312A}"/>
              </a:ext>
            </a:extLst>
          </p:cNvPr>
          <p:cNvSpPr>
            <a:spLocks noGrp="1"/>
          </p:cNvSpPr>
          <p:nvPr>
            <p:ph idx="1"/>
          </p:nvPr>
        </p:nvSpPr>
        <p:spPr>
          <a:xfrm>
            <a:off x="416623" y="1929033"/>
            <a:ext cx="5098352" cy="3838722"/>
          </a:xfrm>
        </p:spPr>
        <p:txBody>
          <a:bodyPr>
            <a:normAutofit fontScale="92500" lnSpcReduction="20000"/>
          </a:bodyPr>
          <a:lstStyle/>
          <a:p>
            <a:pPr marL="0" indent="0">
              <a:buNone/>
            </a:pPr>
            <a:r>
              <a:rPr lang="en-US" b="1" dirty="0">
                <a:solidFill>
                  <a:schemeClr val="accent6">
                    <a:lumMod val="50000"/>
                  </a:schemeClr>
                </a:solidFill>
              </a:rPr>
              <a:t>For random forest model on survival status:</a:t>
            </a:r>
          </a:p>
          <a:p>
            <a:pPr marL="342900" indent="-342900">
              <a:buAutoNum type="arabicPeriod"/>
            </a:pPr>
            <a:r>
              <a:rPr lang="en-US" altLang="zh-CN" dirty="0"/>
              <a:t>The</a:t>
            </a:r>
            <a:r>
              <a:rPr lang="zh-CN" altLang="en-US" dirty="0"/>
              <a:t> </a:t>
            </a:r>
            <a:r>
              <a:rPr lang="en-US" altLang="zh-CN" dirty="0"/>
              <a:t>accuracy</a:t>
            </a:r>
            <a:r>
              <a:rPr lang="zh-CN" altLang="en-US" dirty="0"/>
              <a:t> </a:t>
            </a:r>
            <a:r>
              <a:rPr lang="en-US" altLang="zh-CN" dirty="0"/>
              <a:t>on</a:t>
            </a:r>
            <a:r>
              <a:rPr lang="zh-CN" altLang="en-US" dirty="0"/>
              <a:t> </a:t>
            </a:r>
            <a:r>
              <a:rPr lang="en-US" altLang="zh-CN" dirty="0"/>
              <a:t>the testing</a:t>
            </a:r>
            <a:r>
              <a:rPr lang="zh-CN" altLang="en-US" dirty="0"/>
              <a:t> </a:t>
            </a:r>
            <a:r>
              <a:rPr lang="en-US" altLang="zh-CN" dirty="0"/>
              <a:t>set</a:t>
            </a:r>
            <a:r>
              <a:rPr lang="zh-CN" altLang="en-US" dirty="0"/>
              <a:t> </a:t>
            </a:r>
            <a:r>
              <a:rPr lang="en-US" altLang="zh-CN" dirty="0"/>
              <a:t>is</a:t>
            </a:r>
            <a:r>
              <a:rPr lang="zh-CN" altLang="en-US" dirty="0"/>
              <a:t> </a:t>
            </a:r>
            <a:r>
              <a:rPr lang="en-US" altLang="zh-CN" dirty="0"/>
              <a:t>50%</a:t>
            </a:r>
          </a:p>
          <a:p>
            <a:pPr marL="342900" indent="-342900">
              <a:buAutoNum type="arabicPeriod"/>
            </a:pPr>
            <a:r>
              <a:rPr lang="en-US" altLang="zh-CN" dirty="0"/>
              <a:t>Four</a:t>
            </a:r>
            <a:r>
              <a:rPr lang="zh-CN" altLang="en-US" dirty="0"/>
              <a:t> </a:t>
            </a:r>
            <a:r>
              <a:rPr lang="en-US" altLang="zh-CN" dirty="0"/>
              <a:t>important</a:t>
            </a:r>
            <a:r>
              <a:rPr lang="zh-CN" altLang="en-US" dirty="0"/>
              <a:t> </a:t>
            </a:r>
            <a:r>
              <a:rPr lang="en-US" altLang="zh-CN" dirty="0"/>
              <a:t>genes</a:t>
            </a:r>
            <a:r>
              <a:rPr lang="zh-CN" altLang="en-US" dirty="0"/>
              <a:t> </a:t>
            </a:r>
            <a:r>
              <a:rPr lang="en-US" altLang="zh-CN" dirty="0"/>
              <a:t>are</a:t>
            </a:r>
            <a:r>
              <a:rPr lang="zh-CN" altLang="en-US" dirty="0"/>
              <a:t> </a:t>
            </a:r>
            <a:r>
              <a:rPr lang="en-US" altLang="zh-CN" dirty="0"/>
              <a:t>found:</a:t>
            </a:r>
            <a:r>
              <a:rPr lang="zh-CN" altLang="en-US" dirty="0"/>
              <a:t> </a:t>
            </a:r>
            <a:r>
              <a:rPr lang="en-US" altLang="zh-CN" dirty="0"/>
              <a:t>FKBP5,</a:t>
            </a:r>
            <a:r>
              <a:rPr lang="zh-CN" altLang="en-US" dirty="0"/>
              <a:t> </a:t>
            </a:r>
            <a:r>
              <a:rPr lang="en-US" altLang="zh-CN" dirty="0"/>
              <a:t>STC1,</a:t>
            </a:r>
            <a:r>
              <a:rPr lang="zh-CN" altLang="en-US" dirty="0"/>
              <a:t> </a:t>
            </a:r>
            <a:r>
              <a:rPr lang="en-US" altLang="zh-CN" dirty="0"/>
              <a:t>ZFR,</a:t>
            </a:r>
            <a:r>
              <a:rPr lang="zh-CN" altLang="en-US" dirty="0"/>
              <a:t> </a:t>
            </a:r>
            <a:r>
              <a:rPr lang="en-US" altLang="zh-CN" dirty="0"/>
              <a:t>and CTBR1.</a:t>
            </a:r>
            <a:endParaRPr lang="en-US" dirty="0"/>
          </a:p>
          <a:p>
            <a:pPr marL="0" indent="0">
              <a:buNone/>
            </a:pPr>
            <a:r>
              <a:rPr lang="en-US" b="1" dirty="0">
                <a:solidFill>
                  <a:schemeClr val="accent6">
                    <a:lumMod val="50000"/>
                  </a:schemeClr>
                </a:solidFill>
              </a:rPr>
              <a:t>For random forest model on survival time:</a:t>
            </a:r>
          </a:p>
          <a:p>
            <a:pPr marL="0" indent="0">
              <a:buNone/>
            </a:pPr>
            <a:r>
              <a:rPr lang="en-US" dirty="0"/>
              <a:t>1.  The accuracy on </a:t>
            </a:r>
            <a:r>
              <a:rPr lang="en-US" altLang="zh-CN" dirty="0"/>
              <a:t>the </a:t>
            </a:r>
            <a:r>
              <a:rPr lang="en-US" dirty="0"/>
              <a:t>testing set is 67%</a:t>
            </a:r>
          </a:p>
          <a:p>
            <a:pPr marL="342900" indent="-342900">
              <a:buAutoNum type="arabicPeriod" startAt="2"/>
            </a:pPr>
            <a:r>
              <a:rPr lang="en-US" dirty="0"/>
              <a:t>Four important genes are found: </a:t>
            </a:r>
            <a:r>
              <a:rPr lang="en-US" sz="1800" dirty="0">
                <a:solidFill>
                  <a:srgbClr val="000000"/>
                </a:solidFill>
                <a:effectLst/>
                <a:latin typeface="Arial" panose="020B0604020202020204" pitchFamily="34" charset="0"/>
                <a:ea typeface="Times New Roman" panose="02020603050405020304" pitchFamily="18" charset="0"/>
              </a:rPr>
              <a:t>AURKA, PTTG1, CDCA5 and</a:t>
            </a:r>
          </a:p>
          <a:p>
            <a:pPr marL="0" indent="0">
              <a:buNone/>
            </a:pPr>
            <a:r>
              <a:rPr lang="en-US" sz="1800" dirty="0">
                <a:solidFill>
                  <a:srgbClr val="000000"/>
                </a:solidFill>
                <a:effectLst/>
                <a:latin typeface="Arial" panose="020B0604020202020204" pitchFamily="34" charset="0"/>
                <a:ea typeface="Times New Roman" panose="02020603050405020304" pitchFamily="18" charset="0"/>
              </a:rPr>
              <a:t> TPX2 </a:t>
            </a:r>
            <a:r>
              <a:rPr lang="en-US" altLang="zh-CN" sz="1800" dirty="0">
                <a:solidFill>
                  <a:srgbClr val="000000"/>
                </a:solidFill>
                <a:effectLst/>
                <a:latin typeface="Arial" panose="020B0604020202020204" pitchFamily="34" charset="0"/>
                <a:ea typeface="Times New Roman" panose="02020603050405020304" pitchFamily="18" charset="0"/>
              </a:rPr>
              <a:t>is </a:t>
            </a:r>
            <a:r>
              <a:rPr lang="en-US" sz="1800" dirty="0">
                <a:solidFill>
                  <a:srgbClr val="000000"/>
                </a:solidFill>
                <a:effectLst/>
                <a:latin typeface="Arial" panose="020B0604020202020204" pitchFamily="34" charset="0"/>
                <a:ea typeface="Times New Roman" panose="02020603050405020304" pitchFamily="18" charset="0"/>
              </a:rPr>
              <a:t>based on two feature importanc</a:t>
            </a:r>
            <a:r>
              <a:rPr lang="en-US" dirty="0">
                <a:solidFill>
                  <a:srgbClr val="000000"/>
                </a:solidFill>
                <a:latin typeface="Arial" panose="020B0604020202020204" pitchFamily="34" charset="0"/>
                <a:ea typeface="Times New Roman" panose="02020603050405020304" pitchFamily="18" charset="0"/>
              </a:rPr>
              <a:t>e </a:t>
            </a:r>
            <a:r>
              <a:rPr lang="en-US" altLang="zh-CN" dirty="0">
                <a:solidFill>
                  <a:srgbClr val="000000"/>
                </a:solidFill>
                <a:latin typeface="Arial" panose="020B0604020202020204" pitchFamily="34" charset="0"/>
                <a:ea typeface="Times New Roman" panose="02020603050405020304" pitchFamily="18" charset="0"/>
              </a:rPr>
              <a:t>measures.</a:t>
            </a:r>
            <a:r>
              <a:rPr lang="en-US" sz="1800" dirty="0">
                <a:solidFill>
                  <a:srgbClr val="000000"/>
                </a:solidFill>
                <a:effectLst/>
                <a:latin typeface="Arial" panose="020B0604020202020204" pitchFamily="34" charset="0"/>
                <a:ea typeface="Times New Roman" panose="02020603050405020304" pitchFamily="18" charset="0"/>
              </a:rPr>
              <a:t> </a:t>
            </a:r>
          </a:p>
          <a:p>
            <a:pPr marL="0" indent="0">
              <a:buNone/>
            </a:pPr>
            <a:endParaRPr lang="en-US" dirty="0"/>
          </a:p>
        </p:txBody>
      </p:sp>
      <p:pic>
        <p:nvPicPr>
          <p:cNvPr id="5" name="Picture 4">
            <a:extLst>
              <a:ext uri="{FF2B5EF4-FFF2-40B4-BE49-F238E27FC236}">
                <a16:creationId xmlns:a16="http://schemas.microsoft.com/office/drawing/2014/main" id="{1D5049ED-3F04-DF4C-9274-BC3F73BE0F38}"/>
              </a:ext>
            </a:extLst>
          </p:cNvPr>
          <p:cNvPicPr>
            <a:picLocks noChangeAspect="1"/>
          </p:cNvPicPr>
          <p:nvPr/>
        </p:nvPicPr>
        <p:blipFill>
          <a:blip r:embed="rId2"/>
          <a:stretch>
            <a:fillRect/>
          </a:stretch>
        </p:blipFill>
        <p:spPr>
          <a:xfrm>
            <a:off x="5191554" y="211083"/>
            <a:ext cx="3498204" cy="2564948"/>
          </a:xfrm>
          <a:prstGeom prst="rect">
            <a:avLst/>
          </a:prstGeom>
        </p:spPr>
      </p:pic>
      <p:pic>
        <p:nvPicPr>
          <p:cNvPr id="8" name="Picture 7">
            <a:extLst>
              <a:ext uri="{FF2B5EF4-FFF2-40B4-BE49-F238E27FC236}">
                <a16:creationId xmlns:a16="http://schemas.microsoft.com/office/drawing/2014/main" id="{6653334E-665B-FC4A-A1BC-4BDA72633E9D}"/>
              </a:ext>
            </a:extLst>
          </p:cNvPr>
          <p:cNvPicPr>
            <a:picLocks noChangeAspect="1"/>
          </p:cNvPicPr>
          <p:nvPr/>
        </p:nvPicPr>
        <p:blipFill>
          <a:blip r:embed="rId3"/>
          <a:stretch>
            <a:fillRect/>
          </a:stretch>
        </p:blipFill>
        <p:spPr>
          <a:xfrm>
            <a:off x="8601392" y="339671"/>
            <a:ext cx="3901499" cy="1915971"/>
          </a:xfrm>
          <a:prstGeom prst="rect">
            <a:avLst/>
          </a:prstGeom>
        </p:spPr>
      </p:pic>
      <p:pic>
        <p:nvPicPr>
          <p:cNvPr id="4" name="Picture 3">
            <a:extLst>
              <a:ext uri="{FF2B5EF4-FFF2-40B4-BE49-F238E27FC236}">
                <a16:creationId xmlns:a16="http://schemas.microsoft.com/office/drawing/2014/main" id="{488163E4-00F8-4945-8CA2-EB08D7E7407D}"/>
              </a:ext>
            </a:extLst>
          </p:cNvPr>
          <p:cNvPicPr>
            <a:picLocks noChangeAspect="1"/>
          </p:cNvPicPr>
          <p:nvPr/>
        </p:nvPicPr>
        <p:blipFill>
          <a:blip r:embed="rId4"/>
          <a:stretch>
            <a:fillRect/>
          </a:stretch>
        </p:blipFill>
        <p:spPr>
          <a:xfrm>
            <a:off x="5191554" y="2740792"/>
            <a:ext cx="5561526" cy="3710355"/>
          </a:xfrm>
          <a:prstGeom prst="rect">
            <a:avLst/>
          </a:prstGeom>
        </p:spPr>
      </p:pic>
    </p:spTree>
    <p:extLst>
      <p:ext uri="{BB962C8B-B14F-4D97-AF65-F5344CB8AC3E}">
        <p14:creationId xmlns:p14="http://schemas.microsoft.com/office/powerpoint/2010/main" val="903661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dissolv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dissolv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dissolv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dissolv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dissolv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dissolve">
                                      <p:cBhvr>
                                        <p:cTn id="4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12145F0-5149-412D-9A3F-1E3051B397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7CF790-3CE8-7D4C-A2A4-97AC30C8729A}"/>
              </a:ext>
            </a:extLst>
          </p:cNvPr>
          <p:cNvSpPr>
            <a:spLocks noGrp="1"/>
          </p:cNvSpPr>
          <p:nvPr>
            <p:ph type="title"/>
          </p:nvPr>
        </p:nvSpPr>
        <p:spPr>
          <a:xfrm>
            <a:off x="1090940" y="1097279"/>
            <a:ext cx="10529560" cy="1225587"/>
          </a:xfrm>
        </p:spPr>
        <p:txBody>
          <a:bodyPr>
            <a:normAutofit/>
          </a:bodyPr>
          <a:lstStyle/>
          <a:p>
            <a:r>
              <a:rPr lang="en-US" sz="4000" dirty="0"/>
              <a:t>Result</a:t>
            </a:r>
            <a:endParaRPr lang="en-CN" sz="4000" dirty="0"/>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5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B2EA97E-62EC-CD42-8B77-CF4CD2C7312A}"/>
              </a:ext>
            </a:extLst>
          </p:cNvPr>
          <p:cNvSpPr>
            <a:spLocks noGrp="1"/>
          </p:cNvSpPr>
          <p:nvPr>
            <p:ph idx="1"/>
          </p:nvPr>
        </p:nvSpPr>
        <p:spPr>
          <a:xfrm>
            <a:off x="458762" y="2164998"/>
            <a:ext cx="6004204" cy="3830683"/>
          </a:xfrm>
        </p:spPr>
        <p:txBody>
          <a:bodyPr anchor="t">
            <a:normAutofit/>
          </a:bodyPr>
          <a:lstStyle/>
          <a:p>
            <a:pPr marL="0" indent="0">
              <a:buNone/>
            </a:pPr>
            <a:r>
              <a:rPr lang="en-US" altLang="zh-CN" b="1" dirty="0">
                <a:solidFill>
                  <a:schemeClr val="accent6">
                    <a:lumMod val="50000"/>
                  </a:schemeClr>
                </a:solidFill>
              </a:rPr>
              <a:t>I</a:t>
            </a:r>
            <a:r>
              <a:rPr lang="en-US" b="1" dirty="0">
                <a:solidFill>
                  <a:schemeClr val="accent6">
                    <a:lumMod val="50000"/>
                  </a:schemeClr>
                </a:solidFill>
              </a:rPr>
              <a:t>terative random forest model on survival </a:t>
            </a:r>
            <a:r>
              <a:rPr lang="en-US" altLang="zh-CN" b="1" dirty="0">
                <a:solidFill>
                  <a:schemeClr val="accent6">
                    <a:lumMod val="50000"/>
                  </a:schemeClr>
                </a:solidFill>
              </a:rPr>
              <a:t>times</a:t>
            </a:r>
            <a:r>
              <a:rPr lang="en-US" dirty="0"/>
              <a:t>:</a:t>
            </a:r>
          </a:p>
          <a:p>
            <a:pPr marL="0" indent="0">
              <a:buNone/>
            </a:pPr>
            <a:r>
              <a:rPr lang="en-US" dirty="0"/>
              <a:t>1. The accuracy on </a:t>
            </a:r>
            <a:r>
              <a:rPr lang="en-US" altLang="zh-CN" dirty="0"/>
              <a:t>the </a:t>
            </a:r>
            <a:r>
              <a:rPr lang="en-US" dirty="0"/>
              <a:t>testing set is </a:t>
            </a:r>
            <a:r>
              <a:rPr lang="en-US" altLang="zh-CN" dirty="0"/>
              <a:t>84</a:t>
            </a:r>
            <a:r>
              <a:rPr lang="en-US" dirty="0"/>
              <a:t>%</a:t>
            </a:r>
          </a:p>
          <a:p>
            <a:pPr marL="0" indent="0">
              <a:buNone/>
            </a:pPr>
            <a:r>
              <a:rPr lang="en-US" altLang="zh-CN" dirty="0"/>
              <a:t>2.</a:t>
            </a:r>
            <a:r>
              <a:rPr lang="zh-CN" altLang="en-US" dirty="0"/>
              <a:t> </a:t>
            </a:r>
            <a:r>
              <a:rPr lang="en-US" altLang="zh-CN" dirty="0"/>
              <a:t>Four pairs of important co-functioning genes are found: </a:t>
            </a:r>
            <a:r>
              <a:rPr lang="en-US" dirty="0">
                <a:effectLst/>
                <a:latin typeface="Helvetica Neue" panose="02000503000000020004" pitchFamily="2" charset="0"/>
                <a:ea typeface="DengXian" panose="02010600030101010101" pitchFamily="2" charset="-122"/>
                <a:cs typeface="Times New Roman" panose="02020603050405020304" pitchFamily="18" charset="0"/>
              </a:rPr>
              <a:t>“BEX5+_MMP25+“,”DYRK2+_MMP25+“,”MMP25+_TMEM144+” and “BGN-_HOXB8-”</a:t>
            </a:r>
            <a:r>
              <a:rPr lang="en-US" dirty="0">
                <a:effectLst/>
              </a:rPr>
              <a:t> </a:t>
            </a:r>
            <a:endParaRPr lang="en-US" dirty="0"/>
          </a:p>
          <a:p>
            <a:pPr marL="0" indent="0">
              <a:buNone/>
            </a:pPr>
            <a:endParaRPr lang="en-US" dirty="0"/>
          </a:p>
          <a:p>
            <a:pPr marL="0" indent="0">
              <a:buNone/>
            </a:pPr>
            <a:endParaRPr lang="en-US" dirty="0"/>
          </a:p>
        </p:txBody>
      </p:sp>
      <p:pic>
        <p:nvPicPr>
          <p:cNvPr id="8" name="Picture 7" descr="Table&#10;&#10;Description automatically generated">
            <a:extLst>
              <a:ext uri="{FF2B5EF4-FFF2-40B4-BE49-F238E27FC236}">
                <a16:creationId xmlns:a16="http://schemas.microsoft.com/office/drawing/2014/main" id="{2FE39E5D-B589-7541-A5D4-4D75A8EF44C5}"/>
              </a:ext>
            </a:extLst>
          </p:cNvPr>
          <p:cNvPicPr>
            <a:picLocks noChangeAspect="1"/>
          </p:cNvPicPr>
          <p:nvPr/>
        </p:nvPicPr>
        <p:blipFill>
          <a:blip r:embed="rId2"/>
          <a:stretch>
            <a:fillRect/>
          </a:stretch>
        </p:blipFill>
        <p:spPr>
          <a:xfrm>
            <a:off x="6382476" y="1185255"/>
            <a:ext cx="5632043" cy="4652557"/>
          </a:xfrm>
          <a:prstGeom prst="rect">
            <a:avLst/>
          </a:prstGeom>
        </p:spPr>
      </p:pic>
    </p:spTree>
    <p:extLst>
      <p:ext uri="{BB962C8B-B14F-4D97-AF65-F5344CB8AC3E}">
        <p14:creationId xmlns:p14="http://schemas.microsoft.com/office/powerpoint/2010/main" val="3399005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dissolv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dissolve">
                                      <p:cBhvr>
                                        <p:cTn id="2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2000"/>
            <a:lum/>
          </a:blip>
          <a:srcRect/>
          <a:stretch>
            <a:fillRect t="-41000" b="-4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5FCB0-7609-F444-8228-E718879B84B1}"/>
              </a:ext>
            </a:extLst>
          </p:cNvPr>
          <p:cNvSpPr>
            <a:spLocks noGrp="1"/>
          </p:cNvSpPr>
          <p:nvPr>
            <p:ph type="title"/>
          </p:nvPr>
        </p:nvSpPr>
        <p:spPr/>
        <p:txBody>
          <a:bodyPr/>
          <a:lstStyle/>
          <a:p>
            <a:r>
              <a:rPr lang="en-US" altLang="zh-CN" dirty="0"/>
              <a:t>Summary</a:t>
            </a:r>
            <a:endParaRPr lang="en-CN" dirty="0"/>
          </a:p>
        </p:txBody>
      </p:sp>
      <p:sp>
        <p:nvSpPr>
          <p:cNvPr id="3" name="Content Placeholder 2">
            <a:extLst>
              <a:ext uri="{FF2B5EF4-FFF2-40B4-BE49-F238E27FC236}">
                <a16:creationId xmlns:a16="http://schemas.microsoft.com/office/drawing/2014/main" id="{5DBD3ACD-A59B-FD4F-A71C-BFA6F639BABF}"/>
              </a:ext>
            </a:extLst>
          </p:cNvPr>
          <p:cNvSpPr>
            <a:spLocks noGrp="1"/>
          </p:cNvSpPr>
          <p:nvPr>
            <p:ph idx="1"/>
          </p:nvPr>
        </p:nvSpPr>
        <p:spPr>
          <a:xfrm>
            <a:off x="873647" y="1737359"/>
            <a:ext cx="9922764" cy="3838722"/>
          </a:xfrm>
        </p:spPr>
        <p:txBody>
          <a:bodyPr>
            <a:normAutofit fontScale="92500" lnSpcReduction="10000"/>
          </a:bodyPr>
          <a:lstStyle/>
          <a:p>
            <a:pPr marL="0" indent="0">
              <a:buNone/>
            </a:pPr>
            <a:endParaRPr lang="en-US" dirty="0"/>
          </a:p>
          <a:p>
            <a:r>
              <a:rPr lang="en-US" dirty="0"/>
              <a:t>Since</a:t>
            </a:r>
            <a:r>
              <a:rPr lang="zh-CN" altLang="en-US" dirty="0"/>
              <a:t> </a:t>
            </a:r>
            <a:r>
              <a:rPr lang="en-US" altLang="zh-CN" dirty="0"/>
              <a:t>from</a:t>
            </a:r>
            <a:r>
              <a:rPr lang="zh-CN" altLang="en-US" dirty="0"/>
              <a:t> </a:t>
            </a:r>
            <a:r>
              <a:rPr lang="en-US" altLang="zh-CN" dirty="0"/>
              <a:t>the</a:t>
            </a:r>
            <a:r>
              <a:rPr lang="zh-CN" altLang="en-US" dirty="0"/>
              <a:t> </a:t>
            </a:r>
            <a:r>
              <a:rPr lang="en-US" altLang="zh-CN" dirty="0"/>
              <a:t>AUC</a:t>
            </a:r>
            <a:r>
              <a:rPr lang="zh-CN" altLang="en-US" dirty="0"/>
              <a:t> </a:t>
            </a:r>
            <a:r>
              <a:rPr lang="en-US" altLang="zh-CN" dirty="0"/>
              <a:t>curve,</a:t>
            </a:r>
            <a:r>
              <a:rPr lang="zh-CN" altLang="en-US" dirty="0"/>
              <a:t> </a:t>
            </a:r>
            <a:r>
              <a:rPr lang="en-US" altLang="zh-CN" dirty="0"/>
              <a:t>the</a:t>
            </a:r>
            <a:r>
              <a:rPr lang="zh-CN" altLang="en-US" dirty="0"/>
              <a:t> </a:t>
            </a:r>
            <a:r>
              <a:rPr lang="en-US" altLang="zh-CN" dirty="0"/>
              <a:t>result</a:t>
            </a:r>
            <a:r>
              <a:rPr lang="zh-CN" altLang="en-US" dirty="0"/>
              <a:t> </a:t>
            </a:r>
            <a:r>
              <a:rPr lang="en-US" altLang="zh-CN" dirty="0"/>
              <a:t>is</a:t>
            </a:r>
            <a:r>
              <a:rPr lang="zh-CN" altLang="en-US" dirty="0"/>
              <a:t> </a:t>
            </a:r>
            <a:r>
              <a:rPr lang="en-US" altLang="zh-CN" dirty="0"/>
              <a:t>not</a:t>
            </a:r>
            <a:r>
              <a:rPr lang="zh-CN" altLang="en-US" dirty="0"/>
              <a:t> </a:t>
            </a:r>
            <a:r>
              <a:rPr lang="en-US" altLang="zh-CN" dirty="0"/>
              <a:t>very</a:t>
            </a:r>
            <a:r>
              <a:rPr lang="zh-CN" altLang="en-US" dirty="0"/>
              <a:t> </a:t>
            </a:r>
            <a:r>
              <a:rPr lang="en-US" altLang="zh-CN" dirty="0"/>
              <a:t>significant</a:t>
            </a:r>
            <a:r>
              <a:rPr lang="zh-CN" altLang="en-US" dirty="0"/>
              <a:t> </a:t>
            </a:r>
            <a:r>
              <a:rPr lang="en-US" altLang="zh-CN" dirty="0"/>
              <a:t>in</a:t>
            </a:r>
            <a:r>
              <a:rPr lang="zh-CN" altLang="en-US" dirty="0"/>
              <a:t> </a:t>
            </a:r>
            <a:r>
              <a:rPr lang="en-US" altLang="zh-CN" dirty="0"/>
              <a:t>predicting</a:t>
            </a:r>
            <a:r>
              <a:rPr lang="zh-CN" altLang="en-US" dirty="0"/>
              <a:t> </a:t>
            </a:r>
            <a:r>
              <a:rPr lang="en-US" altLang="zh-CN" dirty="0"/>
              <a:t>the</a:t>
            </a:r>
            <a:r>
              <a:rPr lang="zh-CN" altLang="en-US" dirty="0"/>
              <a:t> </a:t>
            </a:r>
            <a:r>
              <a:rPr lang="en-US" altLang="zh-CN" dirty="0"/>
              <a:t>survival</a:t>
            </a:r>
            <a:r>
              <a:rPr lang="zh-CN" altLang="en-US" dirty="0"/>
              <a:t> </a:t>
            </a:r>
            <a:r>
              <a:rPr lang="en-US" altLang="zh-CN" dirty="0"/>
              <a:t>status,</a:t>
            </a:r>
            <a:r>
              <a:rPr lang="zh-CN" altLang="en-US" dirty="0"/>
              <a:t> </a:t>
            </a:r>
            <a:r>
              <a:rPr lang="en-US" altLang="zh-CN" dirty="0"/>
              <a:t>we</a:t>
            </a:r>
            <a:r>
              <a:rPr lang="zh-CN" altLang="en-US" dirty="0"/>
              <a:t> </a:t>
            </a:r>
            <a:r>
              <a:rPr lang="en-US" altLang="zh-CN" dirty="0"/>
              <a:t>cannot</a:t>
            </a:r>
            <a:r>
              <a:rPr lang="zh-CN" altLang="en-US" dirty="0"/>
              <a:t> </a:t>
            </a:r>
            <a:r>
              <a:rPr lang="en-US" altLang="zh-CN" dirty="0"/>
              <a:t>easily</a:t>
            </a:r>
            <a:r>
              <a:rPr lang="zh-CN" altLang="en-US" dirty="0"/>
              <a:t> </a:t>
            </a:r>
            <a:r>
              <a:rPr lang="en-US" altLang="zh-CN" dirty="0"/>
              <a:t>make</a:t>
            </a:r>
            <a:r>
              <a:rPr lang="zh-CN" altLang="en-US" dirty="0"/>
              <a:t> </a:t>
            </a:r>
            <a:r>
              <a:rPr lang="en-US" altLang="zh-CN" dirty="0"/>
              <a:t>a</a:t>
            </a:r>
            <a:r>
              <a:rPr lang="zh-CN" altLang="en-US" dirty="0"/>
              <a:t> </a:t>
            </a:r>
            <a:r>
              <a:rPr lang="en-US" altLang="zh-CN" dirty="0"/>
              <a:t>conclusion</a:t>
            </a:r>
            <a:r>
              <a:rPr lang="zh-CN" altLang="en-US" dirty="0"/>
              <a:t> </a:t>
            </a:r>
            <a:r>
              <a:rPr lang="en-US" altLang="zh-CN" dirty="0"/>
              <a:t>about</a:t>
            </a:r>
            <a:r>
              <a:rPr lang="zh-CN" altLang="en-US" dirty="0"/>
              <a:t> </a:t>
            </a:r>
            <a:r>
              <a:rPr lang="en-US" altLang="zh-CN" dirty="0"/>
              <a:t>the</a:t>
            </a:r>
            <a:r>
              <a:rPr lang="zh-CN" altLang="en-US" dirty="0"/>
              <a:t> </a:t>
            </a:r>
            <a:r>
              <a:rPr lang="en-US" altLang="zh-CN" dirty="0"/>
              <a:t>gene</a:t>
            </a:r>
            <a:r>
              <a:rPr lang="zh-CN" altLang="en-US" dirty="0"/>
              <a:t> </a:t>
            </a:r>
            <a:r>
              <a:rPr lang="en-US" altLang="zh-CN" dirty="0"/>
              <a:t>expression</a:t>
            </a:r>
            <a:r>
              <a:rPr lang="zh-CN" altLang="en-US" dirty="0"/>
              <a:t> </a:t>
            </a:r>
            <a:r>
              <a:rPr lang="en-US" altLang="zh-CN" dirty="0"/>
              <a:t>contributing</a:t>
            </a:r>
            <a:r>
              <a:rPr lang="zh-CN" altLang="en-US" dirty="0"/>
              <a:t> </a:t>
            </a:r>
            <a:r>
              <a:rPr lang="en-US" altLang="zh-CN" dirty="0"/>
              <a:t>to</a:t>
            </a:r>
            <a:r>
              <a:rPr lang="zh-CN" altLang="en-US" dirty="0"/>
              <a:t> </a:t>
            </a:r>
            <a:r>
              <a:rPr lang="en-US" altLang="zh-CN" dirty="0"/>
              <a:t>that.</a:t>
            </a:r>
          </a:p>
          <a:p>
            <a:endParaRPr lang="en-US" dirty="0"/>
          </a:p>
          <a:p>
            <a:r>
              <a:rPr lang="en-US" altLang="zh-CN" dirty="0"/>
              <a:t>However,</a:t>
            </a:r>
            <a:r>
              <a:rPr lang="zh-CN" altLang="en-US" dirty="0"/>
              <a:t> </a:t>
            </a:r>
            <a:r>
              <a:rPr lang="en-US" altLang="zh-CN" dirty="0"/>
              <a:t>our</a:t>
            </a:r>
            <a:r>
              <a:rPr lang="zh-CN" altLang="en-US" dirty="0"/>
              <a:t> </a:t>
            </a:r>
            <a:r>
              <a:rPr lang="en-US" altLang="zh-CN" dirty="0"/>
              <a:t>result</a:t>
            </a:r>
            <a:r>
              <a:rPr lang="zh-CN" altLang="en-US" dirty="0"/>
              <a:t> </a:t>
            </a:r>
            <a:r>
              <a:rPr lang="en-US" altLang="zh-CN" dirty="0"/>
              <a:t>of</a:t>
            </a:r>
            <a:r>
              <a:rPr lang="zh-CN" altLang="en-US" dirty="0"/>
              <a:t> </a:t>
            </a:r>
            <a:r>
              <a:rPr lang="en-US" altLang="zh-CN" dirty="0"/>
              <a:t>gene</a:t>
            </a:r>
            <a:r>
              <a:rPr lang="zh-CN" altLang="en-US" dirty="0"/>
              <a:t> </a:t>
            </a:r>
            <a:r>
              <a:rPr lang="en-US" altLang="zh-CN" dirty="0"/>
              <a:t>expression</a:t>
            </a:r>
            <a:r>
              <a:rPr lang="zh-CN" altLang="en-US" dirty="0"/>
              <a:t> </a:t>
            </a:r>
            <a:r>
              <a:rPr lang="en-US" altLang="zh-CN" dirty="0"/>
              <a:t>on</a:t>
            </a:r>
            <a:r>
              <a:rPr lang="zh-CN" altLang="en-US" dirty="0"/>
              <a:t> </a:t>
            </a:r>
            <a:r>
              <a:rPr lang="en-US" altLang="zh-CN" dirty="0"/>
              <a:t>breast</a:t>
            </a:r>
            <a:r>
              <a:rPr lang="zh-CN" altLang="en-US" dirty="0"/>
              <a:t> </a:t>
            </a:r>
            <a:r>
              <a:rPr lang="en-US" altLang="zh-CN" dirty="0"/>
              <a:t>cancer</a:t>
            </a:r>
            <a:r>
              <a:rPr lang="zh-CN" altLang="en-US" dirty="0"/>
              <a:t> </a:t>
            </a:r>
            <a:r>
              <a:rPr lang="en-US" altLang="zh-CN" dirty="0"/>
              <a:t>patients’</a:t>
            </a:r>
            <a:r>
              <a:rPr lang="zh-CN" altLang="en-US" dirty="0"/>
              <a:t> </a:t>
            </a:r>
            <a:r>
              <a:rPr lang="en-US" altLang="zh-CN" dirty="0"/>
              <a:t>survival</a:t>
            </a:r>
            <a:r>
              <a:rPr lang="zh-CN" altLang="en-US" dirty="0"/>
              <a:t> </a:t>
            </a:r>
            <a:r>
              <a:rPr lang="en-US" altLang="zh-CN" dirty="0"/>
              <a:t>time</a:t>
            </a:r>
            <a:r>
              <a:rPr lang="zh-CN" altLang="en-US" dirty="0"/>
              <a:t> </a:t>
            </a:r>
            <a:r>
              <a:rPr lang="en-US" altLang="zh-CN" dirty="0"/>
              <a:t>did</a:t>
            </a:r>
            <a:r>
              <a:rPr lang="zh-CN" altLang="en-US" dirty="0"/>
              <a:t> </a:t>
            </a:r>
            <a:r>
              <a:rPr lang="en-US" altLang="zh-CN" dirty="0"/>
              <a:t>a</a:t>
            </a:r>
            <a:r>
              <a:rPr lang="zh-CN" altLang="en-US" dirty="0"/>
              <a:t> </a:t>
            </a:r>
            <a:r>
              <a:rPr lang="en-US" altLang="zh-CN" dirty="0"/>
              <a:t>better</a:t>
            </a:r>
            <a:r>
              <a:rPr lang="zh-CN" altLang="en-US" dirty="0"/>
              <a:t> </a:t>
            </a:r>
            <a:r>
              <a:rPr lang="en-US" altLang="zh-CN" dirty="0"/>
              <a:t>job</a:t>
            </a:r>
            <a:r>
              <a:rPr lang="zh-CN" altLang="en-US" dirty="0"/>
              <a:t> </a:t>
            </a:r>
            <a:r>
              <a:rPr lang="en-US" altLang="zh-CN" dirty="0"/>
              <a:t>than</a:t>
            </a:r>
            <a:r>
              <a:rPr lang="zh-CN" altLang="en-US" dirty="0"/>
              <a:t> </a:t>
            </a:r>
            <a:r>
              <a:rPr lang="en-US" altLang="zh-CN" dirty="0"/>
              <a:t>the</a:t>
            </a:r>
            <a:r>
              <a:rPr lang="zh-CN" altLang="en-US" dirty="0"/>
              <a:t> </a:t>
            </a:r>
            <a:r>
              <a:rPr lang="en-US" altLang="zh-CN" dirty="0"/>
              <a:t>survival</a:t>
            </a:r>
            <a:r>
              <a:rPr lang="zh-CN" altLang="en-US" dirty="0"/>
              <a:t> </a:t>
            </a:r>
            <a:r>
              <a:rPr lang="en-US" altLang="zh-CN" dirty="0"/>
              <a:t>status,</a:t>
            </a:r>
            <a:r>
              <a:rPr lang="zh-CN" altLang="en-US" dirty="0"/>
              <a:t> </a:t>
            </a:r>
            <a:r>
              <a:rPr lang="en-US" altLang="zh-CN" dirty="0"/>
              <a:t>especially</a:t>
            </a:r>
            <a:r>
              <a:rPr lang="zh-CN" altLang="en-US" dirty="0"/>
              <a:t> </a:t>
            </a:r>
            <a:r>
              <a:rPr lang="en-US" altLang="zh-CN" dirty="0"/>
              <a:t>the</a:t>
            </a:r>
            <a:r>
              <a:rPr lang="zh-CN" altLang="en-US" dirty="0"/>
              <a:t> </a:t>
            </a:r>
            <a:r>
              <a:rPr lang="en-US" altLang="zh-CN" dirty="0"/>
              <a:t>co-active gene pairs.</a:t>
            </a:r>
            <a:r>
              <a:rPr lang="zh-CN" altLang="en-US" dirty="0"/>
              <a:t> </a:t>
            </a:r>
            <a:endParaRPr lang="en-US" altLang="zh-CN" dirty="0"/>
          </a:p>
          <a:p>
            <a:r>
              <a:rPr lang="en-US" altLang="zh-CN" dirty="0"/>
              <a:t>Thus,</a:t>
            </a:r>
            <a:r>
              <a:rPr lang="zh-CN" altLang="en-US" dirty="0"/>
              <a:t> </a:t>
            </a:r>
            <a:r>
              <a:rPr lang="en-US" altLang="zh-CN" dirty="0"/>
              <a:t>we</a:t>
            </a:r>
            <a:r>
              <a:rPr lang="zh-CN" altLang="en-US" dirty="0"/>
              <a:t> </a:t>
            </a:r>
            <a:r>
              <a:rPr lang="en-US" altLang="zh-CN" dirty="0"/>
              <a:t>strongly</a:t>
            </a:r>
            <a:r>
              <a:rPr lang="zh-CN" altLang="en-US" dirty="0"/>
              <a:t> </a:t>
            </a:r>
            <a:r>
              <a:rPr lang="en-US" altLang="zh-CN" dirty="0"/>
              <a:t>recommend</a:t>
            </a:r>
            <a:r>
              <a:rPr lang="zh-CN" altLang="en-US" dirty="0"/>
              <a:t> </a:t>
            </a:r>
            <a:r>
              <a:rPr lang="en-US" altLang="zh-CN" dirty="0"/>
              <a:t>researchers</a:t>
            </a:r>
            <a:r>
              <a:rPr lang="zh-CN" altLang="en-US" dirty="0"/>
              <a:t> </a:t>
            </a:r>
            <a:r>
              <a:rPr lang="en-US" altLang="zh-CN" dirty="0"/>
              <a:t>further</a:t>
            </a:r>
            <a:r>
              <a:rPr lang="zh-CN" altLang="en-US" dirty="0"/>
              <a:t> </a:t>
            </a:r>
            <a:r>
              <a:rPr lang="en-US" altLang="zh-CN" dirty="0"/>
              <a:t>explore</a:t>
            </a:r>
            <a:r>
              <a:rPr lang="zh-CN" altLang="en-US" dirty="0"/>
              <a:t> </a:t>
            </a:r>
            <a:r>
              <a:rPr lang="en-US" altLang="zh-CN" dirty="0"/>
              <a:t>the</a:t>
            </a:r>
            <a:r>
              <a:rPr lang="zh-CN" altLang="en-US" dirty="0"/>
              <a:t> </a:t>
            </a:r>
            <a:r>
              <a:rPr lang="en-US" altLang="zh-CN" dirty="0"/>
              <a:t>impact</a:t>
            </a:r>
            <a:r>
              <a:rPr lang="zh-CN" altLang="en-US" dirty="0"/>
              <a:t> </a:t>
            </a:r>
            <a:r>
              <a:rPr lang="en-US" altLang="zh-CN" dirty="0"/>
              <a:t>of</a:t>
            </a:r>
            <a:r>
              <a:rPr lang="zh-CN" altLang="en-US" dirty="0"/>
              <a:t> </a:t>
            </a:r>
            <a:r>
              <a:rPr lang="en-US" altLang="zh-CN" dirty="0"/>
              <a:t>the</a:t>
            </a:r>
            <a:r>
              <a:rPr lang="zh-CN" altLang="en-US" dirty="0"/>
              <a:t> </a:t>
            </a:r>
            <a:r>
              <a:rPr lang="en-US" altLang="zh-CN" dirty="0"/>
              <a:t>following</a:t>
            </a:r>
            <a:r>
              <a:rPr lang="zh-CN" altLang="en-US" dirty="0"/>
              <a:t> </a:t>
            </a:r>
            <a:r>
              <a:rPr lang="en-US" altLang="zh-CN" dirty="0">
                <a:highlight>
                  <a:srgbClr val="FFFF00"/>
                </a:highlight>
              </a:rPr>
              <a:t>four</a:t>
            </a:r>
            <a:r>
              <a:rPr lang="zh-CN" altLang="en-US" dirty="0">
                <a:highlight>
                  <a:srgbClr val="FFFF00"/>
                </a:highlight>
              </a:rPr>
              <a:t> </a:t>
            </a:r>
            <a:r>
              <a:rPr lang="en-US" altLang="zh-CN" dirty="0">
                <a:highlight>
                  <a:srgbClr val="FFFF00"/>
                </a:highlight>
              </a:rPr>
              <a:t>pairs of important co-functioning genes </a:t>
            </a:r>
            <a:r>
              <a:rPr lang="en-US" altLang="zh-CN" dirty="0"/>
              <a:t>on</a:t>
            </a:r>
            <a:r>
              <a:rPr lang="zh-CN" altLang="en-US" dirty="0"/>
              <a:t> </a:t>
            </a:r>
            <a:r>
              <a:rPr lang="en-US" altLang="zh-CN" dirty="0"/>
              <a:t>breast</a:t>
            </a:r>
            <a:r>
              <a:rPr lang="zh-CN" altLang="en-US" dirty="0"/>
              <a:t> </a:t>
            </a:r>
            <a:r>
              <a:rPr lang="en-US" altLang="zh-CN" dirty="0"/>
              <a:t>cancer</a:t>
            </a:r>
            <a:r>
              <a:rPr lang="zh-CN" altLang="en-US" dirty="0"/>
              <a:t> </a:t>
            </a:r>
            <a:r>
              <a:rPr lang="en-US" altLang="zh-CN" dirty="0"/>
              <a:t>later</a:t>
            </a:r>
            <a:r>
              <a:rPr lang="zh-CN" altLang="en-US" dirty="0"/>
              <a:t> </a:t>
            </a:r>
            <a:r>
              <a:rPr lang="en-US" altLang="zh-CN" dirty="0"/>
              <a:t>to</a:t>
            </a:r>
            <a:r>
              <a:rPr lang="zh-CN" altLang="en-US" dirty="0"/>
              <a:t> </a:t>
            </a:r>
            <a:r>
              <a:rPr lang="en-US" altLang="zh-CN" dirty="0"/>
              <a:t>help</a:t>
            </a:r>
            <a:r>
              <a:rPr lang="zh-CN" altLang="en-US" dirty="0"/>
              <a:t> </a:t>
            </a:r>
            <a:r>
              <a:rPr lang="en-US" altLang="zh-CN" dirty="0"/>
              <a:t>improve</a:t>
            </a:r>
            <a:r>
              <a:rPr lang="zh-CN" altLang="en-US" dirty="0"/>
              <a:t> </a:t>
            </a:r>
            <a:r>
              <a:rPr lang="en-US" altLang="zh-CN" dirty="0"/>
              <a:t>the</a:t>
            </a:r>
            <a:r>
              <a:rPr lang="zh-CN" altLang="en-US" dirty="0"/>
              <a:t> </a:t>
            </a:r>
            <a:r>
              <a:rPr lang="en-US" altLang="zh-CN" dirty="0"/>
              <a:t>ways</a:t>
            </a:r>
            <a:r>
              <a:rPr lang="zh-CN" altLang="en-US" dirty="0"/>
              <a:t> </a:t>
            </a:r>
            <a:r>
              <a:rPr lang="en-US" altLang="zh-CN" dirty="0"/>
              <a:t>of</a:t>
            </a:r>
            <a:r>
              <a:rPr lang="zh-CN" altLang="en-US" dirty="0"/>
              <a:t> </a:t>
            </a:r>
            <a:r>
              <a:rPr lang="en-US" altLang="zh-CN" dirty="0"/>
              <a:t>diagnosis</a:t>
            </a:r>
            <a:r>
              <a:rPr lang="zh-CN" altLang="en-US" dirty="0"/>
              <a:t> </a:t>
            </a:r>
            <a:r>
              <a:rPr lang="en-US" altLang="zh-CN" dirty="0"/>
              <a:t>methods.</a:t>
            </a:r>
            <a:endParaRPr lang="en-US" dirty="0"/>
          </a:p>
          <a:p>
            <a:r>
              <a:rPr lang="en-US" dirty="0">
                <a:solidFill>
                  <a:srgbClr val="C00000"/>
                </a:solidFill>
                <a:effectLst/>
                <a:latin typeface="Helvetica Neue" panose="02000503000000020004" pitchFamily="2" charset="0"/>
                <a:ea typeface="DengXian" panose="02010600030101010101" pitchFamily="2" charset="-122"/>
                <a:cs typeface="Times New Roman" panose="02020603050405020304" pitchFamily="18" charset="0"/>
              </a:rPr>
              <a:t>“BEX5+_MMP25+“,”DYRK2+_MMP25+“,”MMP25+_TMEM144+” and “BGN-_HOXB8-”</a:t>
            </a:r>
            <a:r>
              <a:rPr lang="en-US" dirty="0">
                <a:solidFill>
                  <a:srgbClr val="C00000"/>
                </a:solidFill>
                <a:effectLst/>
              </a:rPr>
              <a:t> </a:t>
            </a:r>
            <a:endParaRPr lang="en-US" dirty="0">
              <a:solidFill>
                <a:srgbClr val="C00000"/>
              </a:solidFill>
            </a:endParaRPr>
          </a:p>
          <a:p>
            <a:endParaRPr lang="en-CN" dirty="0"/>
          </a:p>
        </p:txBody>
      </p:sp>
    </p:spTree>
    <p:extLst>
      <p:ext uri="{BB962C8B-B14F-4D97-AF65-F5344CB8AC3E}">
        <p14:creationId xmlns:p14="http://schemas.microsoft.com/office/powerpoint/2010/main" val="2977745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additive="base">
                                        <p:cTn id="1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2000"/>
            <a:lum/>
          </a:blip>
          <a:srcRect/>
          <a:stretch>
            <a:fillRect t="-41000" b="-4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0F6E0-679A-3642-B4D3-EA6D50C5E4C1}"/>
              </a:ext>
            </a:extLst>
          </p:cNvPr>
          <p:cNvSpPr>
            <a:spLocks noGrp="1"/>
          </p:cNvSpPr>
          <p:nvPr>
            <p:ph type="title"/>
          </p:nvPr>
        </p:nvSpPr>
        <p:spPr/>
        <p:txBody>
          <a:bodyPr/>
          <a:lstStyle/>
          <a:p>
            <a:r>
              <a:rPr lang="en-US" altLang="zh-CN" dirty="0"/>
              <a:t>Reference</a:t>
            </a:r>
            <a:endParaRPr lang="en-CN" dirty="0"/>
          </a:p>
        </p:txBody>
      </p:sp>
      <p:sp>
        <p:nvSpPr>
          <p:cNvPr id="3" name="Content Placeholder 2">
            <a:extLst>
              <a:ext uri="{FF2B5EF4-FFF2-40B4-BE49-F238E27FC236}">
                <a16:creationId xmlns:a16="http://schemas.microsoft.com/office/drawing/2014/main" id="{D7E3A1E8-6239-D44E-86A8-B1F818ABBBB6}"/>
              </a:ext>
            </a:extLst>
          </p:cNvPr>
          <p:cNvSpPr>
            <a:spLocks noGrp="1"/>
          </p:cNvSpPr>
          <p:nvPr>
            <p:ph idx="1"/>
          </p:nvPr>
        </p:nvSpPr>
        <p:spPr>
          <a:xfrm>
            <a:off x="952670" y="1929033"/>
            <a:ext cx="9922764" cy="3838722"/>
          </a:xfrm>
        </p:spPr>
        <p:txBody>
          <a:bodyPr>
            <a:normAutofit fontScale="62500" lnSpcReduction="20000"/>
          </a:bodyPr>
          <a:lstStyle/>
          <a:p>
            <a:r>
              <a:rPr lang="en-US" dirty="0" err="1"/>
              <a:t>Kulaga</a:t>
            </a:r>
            <a:r>
              <a:rPr lang="en-US" dirty="0"/>
              <a:t> AY, </a:t>
            </a:r>
            <a:r>
              <a:rPr lang="en-US" dirty="0" err="1"/>
              <a:t>Ursu</a:t>
            </a:r>
            <a:r>
              <a:rPr lang="en-US" dirty="0"/>
              <a:t> E, </a:t>
            </a:r>
            <a:r>
              <a:rPr lang="en-US" dirty="0" err="1"/>
              <a:t>Toren</a:t>
            </a:r>
            <a:r>
              <a:rPr lang="en-US" dirty="0"/>
              <a:t> D, </a:t>
            </a:r>
            <a:r>
              <a:rPr lang="en-US" dirty="0" err="1"/>
              <a:t>Tyshchenko</a:t>
            </a:r>
            <a:r>
              <a:rPr lang="en-US" dirty="0"/>
              <a:t> V, Guinea R, </a:t>
            </a:r>
            <a:r>
              <a:rPr lang="en-US" dirty="0" err="1"/>
              <a:t>Pushkova</a:t>
            </a:r>
            <a:r>
              <a:rPr lang="en-US" dirty="0"/>
              <a:t> M, </a:t>
            </a:r>
            <a:r>
              <a:rPr lang="en-US" dirty="0" err="1"/>
              <a:t>Fraifeld</a:t>
            </a:r>
            <a:r>
              <a:rPr lang="en-US" dirty="0"/>
              <a:t> VE, </a:t>
            </a:r>
            <a:r>
              <a:rPr lang="en-US" dirty="0" err="1"/>
              <a:t>Tacutu</a:t>
            </a:r>
            <a:r>
              <a:rPr lang="en-US" dirty="0"/>
              <a:t> R. Machine Learning Analysis of Longevity-Associated Gene Expression Landscapes in Mammals. Int J Mol Sci. 2021 Jan 22;22(3):1073. </a:t>
            </a:r>
            <a:r>
              <a:rPr lang="en-US" dirty="0" err="1"/>
              <a:t>doi</a:t>
            </a:r>
            <a:r>
              <a:rPr lang="en-US" dirty="0"/>
              <a:t>: 10.3390/ijms22031073. PMID: 33499037; PMCID: PMC7865694.</a:t>
            </a:r>
          </a:p>
          <a:p>
            <a:r>
              <a:rPr lang="en-US" dirty="0" err="1"/>
              <a:t>Łukasiewicz</a:t>
            </a:r>
            <a:r>
              <a:rPr lang="en-US" dirty="0"/>
              <a:t> S, </a:t>
            </a:r>
            <a:r>
              <a:rPr lang="en-US" dirty="0" err="1"/>
              <a:t>Czeczelewski</a:t>
            </a:r>
            <a:r>
              <a:rPr lang="en-US" dirty="0"/>
              <a:t> M, Forma A, </a:t>
            </a:r>
            <a:r>
              <a:rPr lang="en-US" dirty="0" err="1"/>
              <a:t>Baj</a:t>
            </a:r>
            <a:r>
              <a:rPr lang="en-US" dirty="0"/>
              <a:t> J, </a:t>
            </a:r>
            <a:r>
              <a:rPr lang="en-US" dirty="0" err="1"/>
              <a:t>Sitarz</a:t>
            </a:r>
            <a:r>
              <a:rPr lang="en-US" dirty="0"/>
              <a:t> R, </a:t>
            </a:r>
            <a:r>
              <a:rPr lang="en-US" dirty="0" err="1"/>
              <a:t>Stanisławek</a:t>
            </a:r>
            <a:r>
              <a:rPr lang="en-US" dirty="0"/>
              <a:t> A. Breast Cancer-Epidemiology, Risk Factors, Classification, Prognostic Markers, and Current Treatment Strategies-An Updated Review. Cancers (Basel). 2021 Aug 25;13(17):4287. </a:t>
            </a:r>
            <a:r>
              <a:rPr lang="en-US" dirty="0" err="1"/>
              <a:t>doi</a:t>
            </a:r>
            <a:r>
              <a:rPr lang="en-US" dirty="0"/>
              <a:t>: 10.3390/cancers13174287. PMID: 34503097; PMCID: PMC8428369.</a:t>
            </a:r>
          </a:p>
          <a:p>
            <a:r>
              <a:rPr lang="en-US" dirty="0"/>
              <a:t>Mai F. </a:t>
            </a:r>
            <a:r>
              <a:rPr lang="en-US" dirty="0" err="1"/>
              <a:t>Minamikawa</a:t>
            </a:r>
            <a:r>
              <a:rPr lang="en-US" dirty="0"/>
              <a:t>, Keisuke Nonaka, Hiroko Hamada, </a:t>
            </a:r>
            <a:r>
              <a:rPr lang="en-US" dirty="0" err="1"/>
              <a:t>Tokurou</a:t>
            </a:r>
            <a:r>
              <a:rPr lang="en-US" dirty="0"/>
              <a:t> Shimizu, </a:t>
            </a:r>
            <a:r>
              <a:rPr lang="en-US" dirty="0" err="1"/>
              <a:t>Hiroyoshi</a:t>
            </a:r>
            <a:r>
              <a:rPr lang="en-US" dirty="0"/>
              <a:t> Iwata, Dissecting Breeders’ Sense via Explainable Machine Learning Approach: Application to Fruit </a:t>
            </a:r>
            <a:r>
              <a:rPr lang="en-US" dirty="0" err="1"/>
              <a:t>Peelability</a:t>
            </a:r>
            <a:r>
              <a:rPr lang="en-US" dirty="0"/>
              <a:t> and Hardness in Citrus, Frontiers in Plant Science, 13, (2022).</a:t>
            </a:r>
            <a:r>
              <a:rPr lang="zh-CN" altLang="en-US" dirty="0"/>
              <a:t> </a:t>
            </a:r>
            <a:r>
              <a:rPr lang="en-US" dirty="0">
                <a:hlinkClick r:id="rId3"/>
              </a:rPr>
              <a:t>https://doi.org/10.3389/fpls.2022.832749</a:t>
            </a:r>
            <a:endParaRPr lang="en-US" dirty="0"/>
          </a:p>
          <a:p>
            <a:r>
              <a:rPr lang="en-US" dirty="0"/>
              <a:t>Sipko van Dam, </a:t>
            </a:r>
            <a:r>
              <a:rPr lang="en-US" dirty="0" err="1"/>
              <a:t>Urmo</a:t>
            </a:r>
            <a:r>
              <a:rPr lang="en-US" dirty="0"/>
              <a:t> </a:t>
            </a:r>
            <a:r>
              <a:rPr lang="en-US" dirty="0" err="1"/>
              <a:t>Võsa</a:t>
            </a:r>
            <a:r>
              <a:rPr lang="en-US" dirty="0"/>
              <a:t>, </a:t>
            </a:r>
            <a:r>
              <a:rPr lang="en-US" dirty="0" err="1"/>
              <a:t>Adriaan</a:t>
            </a:r>
            <a:r>
              <a:rPr lang="en-US" dirty="0"/>
              <a:t> van der Graaf, Lude Franke, João Pedro de </a:t>
            </a:r>
            <a:r>
              <a:rPr lang="en-US" dirty="0" err="1"/>
              <a:t>Magalhães</a:t>
            </a:r>
            <a:r>
              <a:rPr lang="en-US" dirty="0"/>
              <a:t>, Gene co-expression analysis for functional classification and gene–disease predictions, Briefings in Bioinformatics, Volume 19, Issue 4, July 2018, Pages 575–592, </a:t>
            </a:r>
            <a:r>
              <a:rPr lang="en-US" dirty="0">
                <a:hlinkClick r:id="rId4"/>
              </a:rPr>
              <a:t>https://doi.org/10.1093/bib/bbw139</a:t>
            </a:r>
            <a:endParaRPr lang="en-US" dirty="0"/>
          </a:p>
          <a:p>
            <a:r>
              <a:rPr lang="en-US" dirty="0"/>
              <a:t>Merle Behr, Yu Wang, Xiao Li, Bin Yu, Provable Boolean interaction recovery from tree ensemble obtained via random forests, Proceedings of the National Academy of Sciences, 119, 22, (2022)./</a:t>
            </a:r>
            <a:r>
              <a:rPr lang="en-US" dirty="0" err="1"/>
              <a:t>doi</a:t>
            </a:r>
            <a:r>
              <a:rPr lang="en-US" dirty="0"/>
              <a:t>/10.1073/pnas.2118636119</a:t>
            </a:r>
          </a:p>
          <a:p>
            <a:r>
              <a:rPr lang="en-US" dirty="0"/>
              <a:t>Carrie L. Branch, Georgy A. Semenov, Dominique N. Wagner, Benjamin R. Sonnenberg, Angela M. </a:t>
            </a:r>
            <a:r>
              <a:rPr lang="en-US" dirty="0" err="1"/>
              <a:t>Pitera</a:t>
            </a:r>
            <a:r>
              <a:rPr lang="en-US" dirty="0"/>
              <a:t>, Eli S. Bridge, Scott A. Taylor, Vladimir V. </a:t>
            </a:r>
            <a:r>
              <a:rPr lang="en-US" dirty="0" err="1"/>
              <a:t>Pravosudov</a:t>
            </a:r>
            <a:r>
              <a:rPr lang="en-US" dirty="0"/>
              <a:t>, The genetic basis of spatial cognitive variation in a food-caching bird, Current Biology, 32, 1, (210-219.e4), (2022</a:t>
            </a:r>
            <a:r>
              <a:rPr lang="en-US" altLang="zh-CN" dirty="0"/>
              <a:t>).</a:t>
            </a:r>
            <a:r>
              <a:rPr lang="zh-CN" altLang="en-US" dirty="0"/>
              <a:t> </a:t>
            </a:r>
            <a:r>
              <a:rPr lang="en-US" dirty="0"/>
              <a:t>https://</a:t>
            </a:r>
            <a:r>
              <a:rPr lang="en-US" dirty="0" err="1"/>
              <a:t>doi.org</a:t>
            </a:r>
            <a:r>
              <a:rPr lang="en-US" dirty="0"/>
              <a:t>/10.1016/j.cub.2021.10.036</a:t>
            </a:r>
          </a:p>
          <a:p>
            <a:endParaRPr lang="en-CN" dirty="0"/>
          </a:p>
        </p:txBody>
      </p:sp>
    </p:spTree>
    <p:extLst>
      <p:ext uri="{BB962C8B-B14F-4D97-AF65-F5344CB8AC3E}">
        <p14:creationId xmlns:p14="http://schemas.microsoft.com/office/powerpoint/2010/main" val="770705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8C38AB-00B3-4611-B51A-458666907A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B699A8-B1EA-6046-ACD0-B3AD89CBD08D}"/>
              </a:ext>
            </a:extLst>
          </p:cNvPr>
          <p:cNvSpPr>
            <a:spLocks noGrp="1"/>
          </p:cNvSpPr>
          <p:nvPr>
            <p:ph type="title"/>
          </p:nvPr>
        </p:nvSpPr>
        <p:spPr>
          <a:xfrm>
            <a:off x="98881" y="3792802"/>
            <a:ext cx="3784496" cy="1790886"/>
          </a:xfrm>
        </p:spPr>
        <p:txBody>
          <a:bodyPr anchor="t">
            <a:normAutofit/>
          </a:bodyPr>
          <a:lstStyle/>
          <a:p>
            <a:r>
              <a:rPr lang="en-US" altLang="zh-CN" sz="4000" dirty="0"/>
              <a:t>Motivation</a:t>
            </a:r>
            <a:endParaRPr lang="en-CN" sz="4000" dirty="0"/>
          </a:p>
        </p:txBody>
      </p:sp>
      <p:cxnSp>
        <p:nvCxnSpPr>
          <p:cNvPr id="11" name="Straight Connector 10">
            <a:extLst>
              <a:ext uri="{FF2B5EF4-FFF2-40B4-BE49-F238E27FC236}">
                <a16:creationId xmlns:a16="http://schemas.microsoft.com/office/drawing/2014/main" id="{8F5909CB-6CD3-45DF-9920-8D81824854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7234"/>
            <a:ext cx="804195" cy="0"/>
          </a:xfrm>
          <a:prstGeom prst="line">
            <a:avLst/>
          </a:prstGeom>
          <a:ln w="825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5AEC410A-99BE-A149-26AB-23B970BCDB16}"/>
              </a:ext>
            </a:extLst>
          </p:cNvPr>
          <p:cNvGraphicFramePr>
            <a:graphicFrameLocks noGrp="1"/>
          </p:cNvGraphicFramePr>
          <p:nvPr>
            <p:ph idx="1"/>
            <p:extLst>
              <p:ext uri="{D42A27DB-BD31-4B8C-83A1-F6EECF244321}">
                <p14:modId xmlns:p14="http://schemas.microsoft.com/office/powerpoint/2010/main" val="1170322347"/>
              </p:ext>
            </p:extLst>
          </p:nvPr>
        </p:nvGraphicFramePr>
        <p:xfrm>
          <a:off x="5412658" y="1110343"/>
          <a:ext cx="6207841" cy="46046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a:extLst>
              <a:ext uri="{FF2B5EF4-FFF2-40B4-BE49-F238E27FC236}">
                <a16:creationId xmlns:a16="http://schemas.microsoft.com/office/drawing/2014/main" id="{6EEB8BE0-3C0B-CB4F-90A8-D737BC958147}"/>
              </a:ext>
            </a:extLst>
          </p:cNvPr>
          <p:cNvSpPr txBox="1"/>
          <p:nvPr/>
        </p:nvSpPr>
        <p:spPr>
          <a:xfrm>
            <a:off x="2616201" y="5747657"/>
            <a:ext cx="6158088" cy="646331"/>
          </a:xfrm>
          <a:prstGeom prst="rect">
            <a:avLst/>
          </a:prstGeom>
          <a:noFill/>
        </p:spPr>
        <p:txBody>
          <a:bodyPr wrap="square">
            <a:spAutoFit/>
          </a:bodyPr>
          <a:lstStyle/>
          <a:p>
            <a:endParaRPr lang="en-US" altLang="zh-CN" dirty="0"/>
          </a:p>
          <a:p>
            <a:r>
              <a:rPr lang="en-US" altLang="zh-CN" b="1" dirty="0"/>
              <a:t>The Importance of </a:t>
            </a:r>
            <a:r>
              <a:rPr lang="en-US" altLang="zh-CN" b="1" dirty="0">
                <a:highlight>
                  <a:srgbClr val="FFFF00"/>
                </a:highlight>
              </a:rPr>
              <a:t>Early Diagnosis </a:t>
            </a:r>
          </a:p>
        </p:txBody>
      </p:sp>
    </p:spTree>
    <p:extLst>
      <p:ext uri="{BB962C8B-B14F-4D97-AF65-F5344CB8AC3E}">
        <p14:creationId xmlns:p14="http://schemas.microsoft.com/office/powerpoint/2010/main" val="3911261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5" presetClass="entr" presetSubtype="1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checkerboard(across)">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27BDC9-FB18-487D-844E-9A6B39F8C1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5D143F-B197-BB40-A07F-48689ED11693}"/>
              </a:ext>
            </a:extLst>
          </p:cNvPr>
          <p:cNvSpPr>
            <a:spLocks noGrp="1"/>
          </p:cNvSpPr>
          <p:nvPr>
            <p:ph type="title"/>
          </p:nvPr>
        </p:nvSpPr>
        <p:spPr>
          <a:xfrm>
            <a:off x="1088136" y="2235210"/>
            <a:ext cx="3807714" cy="3352789"/>
          </a:xfrm>
        </p:spPr>
        <p:txBody>
          <a:bodyPr anchor="t">
            <a:normAutofit/>
          </a:bodyPr>
          <a:lstStyle/>
          <a:p>
            <a:r>
              <a:rPr lang="en-US" sz="4000"/>
              <a:t>Sergiusz et al., 2021</a:t>
            </a:r>
            <a:endParaRPr lang="en-CN" sz="4000"/>
          </a:p>
        </p:txBody>
      </p:sp>
      <p:cxnSp>
        <p:nvCxnSpPr>
          <p:cNvPr id="11" name="Straight Connector 10">
            <a:extLst>
              <a:ext uri="{FF2B5EF4-FFF2-40B4-BE49-F238E27FC236}">
                <a16:creationId xmlns:a16="http://schemas.microsoft.com/office/drawing/2014/main" id="{25BE18DF-459C-485A-834C-292AA6BB10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95" y="2337622"/>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B9A35EFE-9E59-8F56-81C8-704CD13D6470}"/>
              </a:ext>
            </a:extLst>
          </p:cNvPr>
          <p:cNvGraphicFramePr>
            <a:graphicFrameLocks noGrp="1"/>
          </p:cNvGraphicFramePr>
          <p:nvPr>
            <p:ph idx="1"/>
            <p:extLst>
              <p:ext uri="{D42A27DB-BD31-4B8C-83A1-F6EECF244321}">
                <p14:modId xmlns:p14="http://schemas.microsoft.com/office/powerpoint/2010/main" val="3636847506"/>
              </p:ext>
            </p:extLst>
          </p:nvPr>
        </p:nvGraphicFramePr>
        <p:xfrm>
          <a:off x="5524500" y="571500"/>
          <a:ext cx="6096000" cy="57149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17448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27BDC9-FB18-487D-844E-9A6B39F8C1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488B6B-D373-B64E-A762-2CA901A74B21}"/>
              </a:ext>
            </a:extLst>
          </p:cNvPr>
          <p:cNvSpPr>
            <a:spLocks noGrp="1"/>
          </p:cNvSpPr>
          <p:nvPr>
            <p:ph type="title"/>
          </p:nvPr>
        </p:nvSpPr>
        <p:spPr>
          <a:xfrm>
            <a:off x="1088136" y="2235210"/>
            <a:ext cx="3807714" cy="3352789"/>
          </a:xfrm>
        </p:spPr>
        <p:txBody>
          <a:bodyPr anchor="t">
            <a:normAutofit/>
          </a:bodyPr>
          <a:lstStyle/>
          <a:p>
            <a:r>
              <a:rPr lang="en-US" sz="4000" dirty="0"/>
              <a:t>Ning et al. (2020) </a:t>
            </a:r>
            <a:endParaRPr lang="en-CN" sz="4000" dirty="0"/>
          </a:p>
        </p:txBody>
      </p:sp>
      <p:cxnSp>
        <p:nvCxnSpPr>
          <p:cNvPr id="11" name="Straight Connector 10">
            <a:extLst>
              <a:ext uri="{FF2B5EF4-FFF2-40B4-BE49-F238E27FC236}">
                <a16:creationId xmlns:a16="http://schemas.microsoft.com/office/drawing/2014/main" id="{25BE18DF-459C-485A-834C-292AA6BB10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95" y="2337622"/>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04026496-3BBB-83DA-EF33-6BC0840AD666}"/>
              </a:ext>
            </a:extLst>
          </p:cNvPr>
          <p:cNvGraphicFramePr>
            <a:graphicFrameLocks noGrp="1"/>
          </p:cNvGraphicFramePr>
          <p:nvPr>
            <p:ph idx="1"/>
            <p:extLst>
              <p:ext uri="{D42A27DB-BD31-4B8C-83A1-F6EECF244321}">
                <p14:modId xmlns:p14="http://schemas.microsoft.com/office/powerpoint/2010/main" val="2503730481"/>
              </p:ext>
            </p:extLst>
          </p:nvPr>
        </p:nvGraphicFramePr>
        <p:xfrm>
          <a:off x="5524500" y="571500"/>
          <a:ext cx="6096000" cy="57149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05662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53000">
              <a:schemeClr val="accent1">
                <a:lumMod val="45000"/>
                <a:lumOff val="55000"/>
                <a:alpha val="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CF790-3CE8-7D4C-A2A4-97AC30C8729A}"/>
              </a:ext>
            </a:extLst>
          </p:cNvPr>
          <p:cNvSpPr>
            <a:spLocks noGrp="1"/>
          </p:cNvSpPr>
          <p:nvPr>
            <p:ph type="title"/>
          </p:nvPr>
        </p:nvSpPr>
        <p:spPr/>
        <p:txBody>
          <a:bodyPr/>
          <a:lstStyle/>
          <a:p>
            <a:r>
              <a:rPr lang="en-US" altLang="zh-CN" dirty="0"/>
              <a:t>Goal</a:t>
            </a:r>
            <a:endParaRPr lang="en-CN" dirty="0"/>
          </a:p>
        </p:txBody>
      </p:sp>
      <p:sp>
        <p:nvSpPr>
          <p:cNvPr id="3" name="Content Placeholder 2">
            <a:extLst>
              <a:ext uri="{FF2B5EF4-FFF2-40B4-BE49-F238E27FC236}">
                <a16:creationId xmlns:a16="http://schemas.microsoft.com/office/drawing/2014/main" id="{5B2EA97E-62EC-CD42-8B77-CF4CD2C7312A}"/>
              </a:ext>
            </a:extLst>
          </p:cNvPr>
          <p:cNvSpPr>
            <a:spLocks noGrp="1"/>
          </p:cNvSpPr>
          <p:nvPr>
            <p:ph idx="1"/>
          </p:nvPr>
        </p:nvSpPr>
        <p:spPr>
          <a:xfrm>
            <a:off x="1088136" y="2062015"/>
            <a:ext cx="9922764" cy="3838722"/>
          </a:xfrm>
        </p:spPr>
        <p:txBody>
          <a:bodyPr/>
          <a:lstStyle/>
          <a:p>
            <a:r>
              <a:rPr lang="en-US" altLang="zh-CN" dirty="0"/>
              <a:t>W</a:t>
            </a:r>
            <a:r>
              <a:rPr lang="en-US" dirty="0"/>
              <a:t>e are interested in further examining the topic of significant genes related to the </a:t>
            </a:r>
            <a:r>
              <a:rPr lang="en-US" dirty="0">
                <a:highlight>
                  <a:srgbClr val="FFFF00"/>
                </a:highlight>
              </a:rPr>
              <a:t>survival time </a:t>
            </a:r>
            <a:r>
              <a:rPr lang="en-US" dirty="0"/>
              <a:t>of </a:t>
            </a:r>
            <a:r>
              <a:rPr lang="en-US" dirty="0">
                <a:highlight>
                  <a:srgbClr val="FFFF00"/>
                </a:highlight>
              </a:rPr>
              <a:t>different breast cancer patients </a:t>
            </a:r>
            <a:r>
              <a:rPr lang="en-US" dirty="0"/>
              <a:t>using </a:t>
            </a:r>
            <a:r>
              <a:rPr lang="en-US" altLang="zh-CN" dirty="0"/>
              <a:t>a</a:t>
            </a:r>
            <a:r>
              <a:rPr lang="zh-CN" altLang="en-US" dirty="0"/>
              <a:t> </a:t>
            </a:r>
            <a:r>
              <a:rPr lang="en-US" dirty="0"/>
              <a:t>different </a:t>
            </a:r>
            <a:r>
              <a:rPr lang="en-US" altLang="zh-CN" dirty="0"/>
              <a:t>dataset</a:t>
            </a:r>
            <a:r>
              <a:rPr lang="en-US" dirty="0"/>
              <a:t> and exploring the potential pair genes that contributed to the survival time as well. </a:t>
            </a:r>
          </a:p>
          <a:p>
            <a:endParaRPr lang="en-US" dirty="0"/>
          </a:p>
          <a:p>
            <a:r>
              <a:rPr lang="en-US" dirty="0"/>
              <a:t>There are two questions we are interested in</a:t>
            </a:r>
            <a:r>
              <a:rPr lang="en-US" altLang="zh-CN" dirty="0"/>
              <a:t>:</a:t>
            </a:r>
            <a:endParaRPr lang="en-US" dirty="0"/>
          </a:p>
          <a:p>
            <a:pPr marL="342900" indent="-342900">
              <a:buFont typeface="+mj-lt"/>
              <a:buAutoNum type="arabicPeriod"/>
            </a:pPr>
            <a:r>
              <a:rPr lang="en-US" altLang="zh-CN" dirty="0"/>
              <a:t>W</a:t>
            </a:r>
            <a:r>
              <a:rPr lang="en-US" dirty="0"/>
              <a:t>e want to know if we could </a:t>
            </a:r>
            <a:r>
              <a:rPr lang="en-US" b="1" dirty="0">
                <a:solidFill>
                  <a:schemeClr val="accent2">
                    <a:lumMod val="50000"/>
                  </a:schemeClr>
                </a:solidFill>
              </a:rPr>
              <a:t>make predictions </a:t>
            </a:r>
            <a:r>
              <a:rPr lang="en-US" dirty="0"/>
              <a:t>on the survival time of patients with breast cancer based on their gene expression information. </a:t>
            </a:r>
          </a:p>
          <a:p>
            <a:pPr marL="342900" indent="-342900">
              <a:buFont typeface="+mj-lt"/>
              <a:buAutoNum type="arabicPeriod"/>
            </a:pPr>
            <a:r>
              <a:rPr lang="en-US" altLang="zh-CN" dirty="0"/>
              <a:t>We</a:t>
            </a:r>
            <a:r>
              <a:rPr lang="zh-CN" altLang="en-US" dirty="0"/>
              <a:t> </a:t>
            </a:r>
            <a:r>
              <a:rPr lang="en-US" dirty="0"/>
              <a:t>want to find important </a:t>
            </a:r>
            <a:r>
              <a:rPr lang="en-US" b="1" dirty="0">
                <a:solidFill>
                  <a:schemeClr val="accent2">
                    <a:lumMod val="50000"/>
                  </a:schemeClr>
                </a:solidFill>
              </a:rPr>
              <a:t>single or pairs of genes </a:t>
            </a:r>
            <a:r>
              <a:rPr lang="en-US" dirty="0"/>
              <a:t>that are predictive </a:t>
            </a:r>
            <a:r>
              <a:rPr lang="en-US" altLang="zh-CN" dirty="0"/>
              <a:t>of</a:t>
            </a:r>
            <a:r>
              <a:rPr lang="en-US" dirty="0"/>
              <a:t> the survival time of patients.</a:t>
            </a:r>
            <a:endParaRPr lang="en-CN" dirty="0"/>
          </a:p>
        </p:txBody>
      </p:sp>
    </p:spTree>
    <p:extLst>
      <p:ext uri="{BB962C8B-B14F-4D97-AF65-F5344CB8AC3E}">
        <p14:creationId xmlns:p14="http://schemas.microsoft.com/office/powerpoint/2010/main" val="645097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linds(horizontal)">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blinds(horizontal)">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linds(horizontal)">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blinds(horizontal)">
                                      <p:cBhvr>
                                        <p:cTn id="2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53000">
              <a:schemeClr val="accent1">
                <a:lumMod val="45000"/>
                <a:lumOff val="55000"/>
                <a:alpha val="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E7A29-FF8B-3E45-95E3-7A95D6B289AD}"/>
              </a:ext>
            </a:extLst>
          </p:cNvPr>
          <p:cNvSpPr>
            <a:spLocks noGrp="1"/>
          </p:cNvSpPr>
          <p:nvPr>
            <p:ph type="title"/>
          </p:nvPr>
        </p:nvSpPr>
        <p:spPr/>
        <p:txBody>
          <a:bodyPr/>
          <a:lstStyle/>
          <a:p>
            <a:r>
              <a:rPr lang="en-US" altLang="zh-CN" dirty="0"/>
              <a:t>Dataset</a:t>
            </a:r>
            <a:endParaRPr lang="en-CN" dirty="0"/>
          </a:p>
        </p:txBody>
      </p:sp>
      <p:sp>
        <p:nvSpPr>
          <p:cNvPr id="3" name="Content Placeholder 2">
            <a:extLst>
              <a:ext uri="{FF2B5EF4-FFF2-40B4-BE49-F238E27FC236}">
                <a16:creationId xmlns:a16="http://schemas.microsoft.com/office/drawing/2014/main" id="{A6794CD7-D3FC-5946-95CB-07BA17D1E2D0}"/>
              </a:ext>
            </a:extLst>
          </p:cNvPr>
          <p:cNvSpPr>
            <a:spLocks noGrp="1"/>
          </p:cNvSpPr>
          <p:nvPr>
            <p:ph idx="1"/>
          </p:nvPr>
        </p:nvSpPr>
        <p:spPr>
          <a:xfrm>
            <a:off x="1009114" y="1761067"/>
            <a:ext cx="9922764" cy="4175477"/>
          </a:xfrm>
        </p:spPr>
        <p:txBody>
          <a:bodyPr>
            <a:normAutofit fontScale="92500" lnSpcReduction="20000"/>
          </a:bodyPr>
          <a:lstStyle/>
          <a:p>
            <a:r>
              <a:rPr lang="en-US" b="1" dirty="0" err="1">
                <a:solidFill>
                  <a:schemeClr val="accent5">
                    <a:lumMod val="50000"/>
                  </a:schemeClr>
                </a:solidFill>
              </a:rPr>
              <a:t>cBioPortal</a:t>
            </a:r>
            <a:r>
              <a:rPr lang="en-US" b="1" dirty="0">
                <a:solidFill>
                  <a:schemeClr val="accent5">
                    <a:lumMod val="50000"/>
                  </a:schemeClr>
                </a:solidFill>
              </a:rPr>
              <a:t> for Cancer Genomics</a:t>
            </a:r>
          </a:p>
          <a:p>
            <a:pPr marL="0" indent="0">
              <a:buNone/>
            </a:pPr>
            <a:r>
              <a:rPr lang="en-US" altLang="zh-CN" dirty="0"/>
              <a:t>	a</a:t>
            </a:r>
            <a:r>
              <a:rPr lang="en-US" dirty="0"/>
              <a:t> resource for the interactive exploration of multidimensional cancer genomics</a:t>
            </a:r>
          </a:p>
          <a:p>
            <a:pPr marL="0" indent="0">
              <a:buNone/>
            </a:pPr>
            <a:r>
              <a:rPr lang="en-US" dirty="0"/>
              <a:t>	 data sets hosted by the Center for Molecular Oncology at Memorial Sloan</a:t>
            </a:r>
          </a:p>
          <a:p>
            <a:pPr marL="0" indent="0">
              <a:buNone/>
            </a:pPr>
            <a:r>
              <a:rPr lang="en-US" dirty="0"/>
              <a:t>	 Kettering Cancer Center (MSK). </a:t>
            </a:r>
          </a:p>
          <a:p>
            <a:pPr marL="0" indent="0">
              <a:buNone/>
            </a:pPr>
            <a:r>
              <a:rPr lang="en-US" altLang="zh-CN" dirty="0"/>
              <a:t>-</a:t>
            </a:r>
            <a:r>
              <a:rPr lang="zh-CN" altLang="en-US" dirty="0"/>
              <a:t> </a:t>
            </a:r>
            <a:r>
              <a:rPr lang="en-US" altLang="zh-CN" b="1" dirty="0">
                <a:solidFill>
                  <a:schemeClr val="accent5">
                    <a:lumMod val="50000"/>
                  </a:schemeClr>
                </a:solidFill>
              </a:rPr>
              <a:t>T</a:t>
            </a:r>
            <a:r>
              <a:rPr lang="en-US" b="1" dirty="0">
                <a:solidFill>
                  <a:schemeClr val="accent5">
                    <a:lumMod val="50000"/>
                  </a:schemeClr>
                </a:solidFill>
              </a:rPr>
              <a:t>argeted sequencing of 2509 primary breast tumors with 548 matched </a:t>
            </a:r>
            <a:r>
              <a:rPr lang="en-US" b="1" dirty="0" err="1">
                <a:solidFill>
                  <a:schemeClr val="accent5">
                    <a:lumMod val="50000"/>
                  </a:schemeClr>
                </a:solidFill>
              </a:rPr>
              <a:t>normals</a:t>
            </a:r>
            <a:endParaRPr lang="en-US" b="1" dirty="0">
              <a:solidFill>
                <a:schemeClr val="accent5">
                  <a:lumMod val="50000"/>
                </a:schemeClr>
              </a:solidFill>
            </a:endParaRPr>
          </a:p>
          <a:p>
            <a:pPr marL="0" indent="0">
              <a:buNone/>
            </a:pPr>
            <a:r>
              <a:rPr lang="zh-CN" altLang="en-US" dirty="0"/>
              <a:t>   </a:t>
            </a:r>
            <a:r>
              <a:rPr lang="en-US" altLang="zh-CN" dirty="0"/>
              <a:t>A</a:t>
            </a:r>
            <a:r>
              <a:rPr lang="en-US" dirty="0"/>
              <a:t>ged ranging from 21 and 96 years </a:t>
            </a:r>
          </a:p>
          <a:p>
            <a:pPr marL="0" indent="0">
              <a:buNone/>
            </a:pPr>
            <a:r>
              <a:rPr lang="zh-CN" altLang="en-US" dirty="0"/>
              <a:t>   </a:t>
            </a:r>
            <a:r>
              <a:rPr lang="en-US" altLang="zh-CN" dirty="0"/>
              <a:t>W</a:t>
            </a:r>
            <a:r>
              <a:rPr lang="en-US" dirty="0"/>
              <a:t>ith chemotherapy and hormone </a:t>
            </a:r>
            <a:r>
              <a:rPr lang="en-US" altLang="zh-CN" dirty="0"/>
              <a:t>and</a:t>
            </a:r>
            <a:r>
              <a:rPr lang="zh-CN" altLang="en-US" dirty="0"/>
              <a:t> </a:t>
            </a:r>
            <a:r>
              <a:rPr lang="en-US" altLang="zh-CN" dirty="0"/>
              <a:t>the</a:t>
            </a:r>
            <a:r>
              <a:rPr lang="zh-CN" altLang="en-US" dirty="0"/>
              <a:t> </a:t>
            </a:r>
            <a:r>
              <a:rPr lang="en-US" altLang="zh-CN" dirty="0"/>
              <a:t>ones</a:t>
            </a:r>
            <a:r>
              <a:rPr lang="zh-CN" altLang="en-US" dirty="0"/>
              <a:t> </a:t>
            </a:r>
            <a:r>
              <a:rPr lang="en-US" altLang="zh-CN" dirty="0"/>
              <a:t>without</a:t>
            </a:r>
            <a:endParaRPr lang="en-US" dirty="0"/>
          </a:p>
          <a:p>
            <a:pPr marL="0" indent="0">
              <a:buNone/>
            </a:pPr>
            <a:r>
              <a:rPr lang="zh-CN" altLang="en-US" dirty="0"/>
              <a:t>   </a:t>
            </a:r>
            <a:r>
              <a:rPr lang="en-US" altLang="zh-CN" dirty="0"/>
              <a:t>Different</a:t>
            </a:r>
            <a:r>
              <a:rPr lang="zh-CN" altLang="en-US" dirty="0"/>
              <a:t> </a:t>
            </a:r>
            <a:r>
              <a:rPr lang="en-US" altLang="zh-CN" dirty="0"/>
              <a:t>physiological information </a:t>
            </a:r>
          </a:p>
          <a:p>
            <a:pPr marL="0" indent="0">
              <a:buNone/>
            </a:pPr>
            <a:r>
              <a:rPr lang="en-US" dirty="0"/>
              <a:t>	</a:t>
            </a:r>
            <a:r>
              <a:rPr lang="en-US" altLang="zh-CN" dirty="0"/>
              <a:t>T</a:t>
            </a:r>
            <a:r>
              <a:rPr lang="en-US" dirty="0"/>
              <a:t>umor size, vital status, ER status, HER2 status, menopausal status, PR status</a:t>
            </a:r>
          </a:p>
          <a:p>
            <a:pPr marL="0" indent="0">
              <a:buNone/>
            </a:pPr>
            <a:r>
              <a:rPr lang="en-US" altLang="zh-CN" b="1" dirty="0"/>
              <a:t>F</a:t>
            </a:r>
            <a:r>
              <a:rPr lang="en-US" b="1" dirty="0"/>
              <a:t>ocus on patients’ </a:t>
            </a:r>
            <a:r>
              <a:rPr lang="en-US" b="1" dirty="0">
                <a:highlight>
                  <a:srgbClr val="FFFF00"/>
                </a:highlight>
              </a:rPr>
              <a:t>survived time</a:t>
            </a:r>
            <a:r>
              <a:rPr lang="en-US" altLang="zh-CN" b="1" dirty="0">
                <a:highlight>
                  <a:srgbClr val="FFFF00"/>
                </a:highlight>
              </a:rPr>
              <a:t>,</a:t>
            </a:r>
            <a:r>
              <a:rPr lang="zh-CN" altLang="en-US" b="1" dirty="0">
                <a:highlight>
                  <a:srgbClr val="FFFF00"/>
                </a:highlight>
              </a:rPr>
              <a:t> </a:t>
            </a:r>
            <a:r>
              <a:rPr lang="en-US" altLang="zh-CN" b="1" dirty="0">
                <a:highlight>
                  <a:srgbClr val="FFFF00"/>
                </a:highlight>
              </a:rPr>
              <a:t>survived</a:t>
            </a:r>
            <a:r>
              <a:rPr lang="zh-CN" altLang="en-US" b="1" dirty="0">
                <a:highlight>
                  <a:srgbClr val="FFFF00"/>
                </a:highlight>
              </a:rPr>
              <a:t> </a:t>
            </a:r>
            <a:r>
              <a:rPr lang="en-US" altLang="zh-CN" b="1" dirty="0">
                <a:highlight>
                  <a:srgbClr val="FFFF00"/>
                </a:highlight>
              </a:rPr>
              <a:t>status,</a:t>
            </a:r>
            <a:r>
              <a:rPr lang="zh-CN" altLang="en-US" b="1" dirty="0">
                <a:highlight>
                  <a:srgbClr val="FFFF00"/>
                </a:highlight>
              </a:rPr>
              <a:t> </a:t>
            </a:r>
            <a:r>
              <a:rPr lang="en-US" b="1" dirty="0">
                <a:highlight>
                  <a:srgbClr val="FFFF00"/>
                </a:highlight>
              </a:rPr>
              <a:t>and the types of genes included</a:t>
            </a:r>
            <a:r>
              <a:rPr lang="en-US" b="1" dirty="0"/>
              <a:t>.  </a:t>
            </a:r>
          </a:p>
          <a:p>
            <a:pPr marL="0" indent="0">
              <a:buNone/>
            </a:pPr>
            <a:endParaRPr lang="en-CN" dirty="0"/>
          </a:p>
        </p:txBody>
      </p:sp>
    </p:spTree>
    <p:extLst>
      <p:ext uri="{BB962C8B-B14F-4D97-AF65-F5344CB8AC3E}">
        <p14:creationId xmlns:p14="http://schemas.microsoft.com/office/powerpoint/2010/main" val="2996491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linds(horizontal)">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blinds(horizontal)">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blinds(horizontal)">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blinds(horizontal)">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blinds(horizontal)">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blinds(horizontal)">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blinds(horizontal)">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grpId="0" nodeType="clickEffect">
                                  <p:stCondLst>
                                    <p:cond delay="0"/>
                                  </p:stCondLst>
                                  <p:childTnLst>
                                    <p:set>
                                      <p:cBhvr>
                                        <p:cTn id="45" dur="1" fill="hold">
                                          <p:stCondLst>
                                            <p:cond delay="0"/>
                                          </p:stCondLst>
                                        </p:cTn>
                                        <p:tgtEl>
                                          <p:spTgt spid="3">
                                            <p:txEl>
                                              <p:pRg st="7" end="7"/>
                                            </p:txEl>
                                          </p:spTgt>
                                        </p:tgtEl>
                                        <p:attrNameLst>
                                          <p:attrName>style.visibility</p:attrName>
                                        </p:attrNameLst>
                                      </p:cBhvr>
                                      <p:to>
                                        <p:strVal val="visible"/>
                                      </p:to>
                                    </p:set>
                                    <p:animEffect transition="in" filter="blinds(horizontal)">
                                      <p:cBhvr>
                                        <p:cTn id="46" dur="500"/>
                                        <p:tgtEl>
                                          <p:spTgt spid="3">
                                            <p:txEl>
                                              <p:pRg st="7" end="7"/>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ntr" presetSubtype="10" fill="hold" grpId="0" nodeType="click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animEffect transition="in" filter="blinds(horizontal)">
                                      <p:cBhvr>
                                        <p:cTn id="51" dur="500"/>
                                        <p:tgtEl>
                                          <p:spTgt spid="3">
                                            <p:txEl>
                                              <p:pRg st="8" end="8"/>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3" presetClass="entr" presetSubtype="10" fill="hold" grpId="0" nodeType="clickEffect">
                                  <p:stCondLst>
                                    <p:cond delay="0"/>
                                  </p:stCondLst>
                                  <p:childTnLst>
                                    <p:set>
                                      <p:cBhvr>
                                        <p:cTn id="55" dur="1" fill="hold">
                                          <p:stCondLst>
                                            <p:cond delay="0"/>
                                          </p:stCondLst>
                                        </p:cTn>
                                        <p:tgtEl>
                                          <p:spTgt spid="3">
                                            <p:txEl>
                                              <p:pRg st="9" end="9"/>
                                            </p:txEl>
                                          </p:spTgt>
                                        </p:tgtEl>
                                        <p:attrNameLst>
                                          <p:attrName>style.visibility</p:attrName>
                                        </p:attrNameLst>
                                      </p:cBhvr>
                                      <p:to>
                                        <p:strVal val="visible"/>
                                      </p:to>
                                    </p:set>
                                    <p:animEffect transition="in" filter="blinds(horizontal)">
                                      <p:cBhvr>
                                        <p:cTn id="5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53000">
              <a:schemeClr val="accent1">
                <a:lumMod val="45000"/>
                <a:lumOff val="55000"/>
                <a:alpha val="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F3C6C-4D6D-3C42-8A41-9CF5B6AD3BDA}"/>
              </a:ext>
            </a:extLst>
          </p:cNvPr>
          <p:cNvSpPr>
            <a:spLocks noGrp="1"/>
          </p:cNvSpPr>
          <p:nvPr>
            <p:ph type="title"/>
          </p:nvPr>
        </p:nvSpPr>
        <p:spPr/>
        <p:txBody>
          <a:bodyPr/>
          <a:lstStyle/>
          <a:p>
            <a:r>
              <a:rPr lang="en-US" altLang="zh-CN" dirty="0"/>
              <a:t>Methodology</a:t>
            </a:r>
            <a:endParaRPr lang="en-CN" dirty="0"/>
          </a:p>
        </p:txBody>
      </p:sp>
      <p:sp>
        <p:nvSpPr>
          <p:cNvPr id="3" name="Content Placeholder 2">
            <a:extLst>
              <a:ext uri="{FF2B5EF4-FFF2-40B4-BE49-F238E27FC236}">
                <a16:creationId xmlns:a16="http://schemas.microsoft.com/office/drawing/2014/main" id="{602CE6AD-6581-6B43-AF55-1FC870C782B7}"/>
              </a:ext>
            </a:extLst>
          </p:cNvPr>
          <p:cNvSpPr>
            <a:spLocks noGrp="1"/>
          </p:cNvSpPr>
          <p:nvPr>
            <p:ph idx="1"/>
          </p:nvPr>
        </p:nvSpPr>
        <p:spPr>
          <a:xfrm>
            <a:off x="1088136" y="1885244"/>
            <a:ext cx="9922764" cy="4401256"/>
          </a:xfrm>
        </p:spPr>
        <p:txBody>
          <a:bodyPr>
            <a:normAutofit lnSpcReduction="10000"/>
          </a:bodyPr>
          <a:lstStyle/>
          <a:p>
            <a:r>
              <a:rPr lang="en-US" altLang="zh-CN" b="1" dirty="0">
                <a:solidFill>
                  <a:schemeClr val="accent6">
                    <a:lumMod val="50000"/>
                  </a:schemeClr>
                </a:solidFill>
              </a:rPr>
              <a:t>R</a:t>
            </a:r>
            <a:r>
              <a:rPr lang="en-US" b="1" dirty="0">
                <a:solidFill>
                  <a:schemeClr val="accent6">
                    <a:lumMod val="50000"/>
                  </a:schemeClr>
                </a:solidFill>
              </a:rPr>
              <a:t>andom forest </a:t>
            </a:r>
          </a:p>
          <a:p>
            <a:pPr marL="274320" lvl="1" indent="0">
              <a:buNone/>
            </a:pPr>
            <a:r>
              <a:rPr lang="en-US" dirty="0"/>
              <a:t>We first implement </a:t>
            </a:r>
            <a:r>
              <a:rPr lang="en-US" altLang="zh-CN" dirty="0"/>
              <a:t>a </a:t>
            </a:r>
            <a:r>
              <a:rPr lang="en-US" dirty="0"/>
              <a:t>random forest model for overall survival status and time. </a:t>
            </a:r>
          </a:p>
          <a:p>
            <a:pPr marL="274320" lvl="1" indent="0">
              <a:buNone/>
            </a:pPr>
            <a:r>
              <a:rPr lang="en-US" dirty="0"/>
              <a:t>Then we calculated the feature importance under two different measures: Gini impurity and permutation importance, and selected genes that are important under both measures. </a:t>
            </a:r>
          </a:p>
          <a:p>
            <a:r>
              <a:rPr lang="en-US" altLang="zh-CN" b="1" dirty="0">
                <a:solidFill>
                  <a:schemeClr val="accent6">
                    <a:lumMod val="50000"/>
                  </a:schemeClr>
                </a:solidFill>
              </a:rPr>
              <a:t>I</a:t>
            </a:r>
            <a:r>
              <a:rPr lang="en-US" b="1" dirty="0">
                <a:solidFill>
                  <a:schemeClr val="accent6">
                    <a:lumMod val="50000"/>
                  </a:schemeClr>
                </a:solidFill>
              </a:rPr>
              <a:t>terative random forest (</a:t>
            </a:r>
            <a:r>
              <a:rPr lang="en-US" b="1" dirty="0" err="1">
                <a:solidFill>
                  <a:schemeClr val="accent6">
                    <a:lumMod val="50000"/>
                  </a:schemeClr>
                </a:solidFill>
              </a:rPr>
              <a:t>iRF</a:t>
            </a:r>
            <a:r>
              <a:rPr lang="en-US" b="1" dirty="0">
                <a:solidFill>
                  <a:schemeClr val="accent6">
                    <a:lumMod val="50000"/>
                  </a:schemeClr>
                </a:solidFill>
              </a:rPr>
              <a:t>)</a:t>
            </a:r>
          </a:p>
          <a:p>
            <a:pPr marL="274320" lvl="1" indent="0">
              <a:buNone/>
            </a:pPr>
            <a:r>
              <a:rPr lang="en-US" dirty="0"/>
              <a:t>We then applied </a:t>
            </a:r>
            <a:r>
              <a:rPr lang="en-US" dirty="0" err="1"/>
              <a:t>iRF</a:t>
            </a:r>
            <a:r>
              <a:rPr lang="en-US" dirty="0"/>
              <a:t>(S. </a:t>
            </a:r>
            <a:r>
              <a:rPr lang="en-US" dirty="0" err="1"/>
              <a:t>Basu</a:t>
            </a:r>
            <a:r>
              <a:rPr lang="en-US" dirty="0"/>
              <a:t> et al., 2018)on survival time in order to find co-active gene pairs (van Dam et al. 2017) that are important. </a:t>
            </a:r>
            <a:r>
              <a:rPr lang="en-US" dirty="0" err="1"/>
              <a:t>iRF</a:t>
            </a:r>
            <a:r>
              <a:rPr lang="en-US" dirty="0"/>
              <a:t> assigns a weight </a:t>
            </a:r>
            <a:r>
              <a:rPr lang="en-US" altLang="zh-CN" dirty="0"/>
              <a:t>to</a:t>
            </a:r>
            <a:r>
              <a:rPr lang="en-US" dirty="0"/>
              <a:t> each feature, and in each iteration, the weight is calculated by its feature importance. The weight of a feature is the probability that a feature </a:t>
            </a:r>
            <a:r>
              <a:rPr lang="en-US" altLang="zh-CN" dirty="0"/>
              <a:t>is</a:t>
            </a:r>
            <a:r>
              <a:rPr lang="en-US" dirty="0"/>
              <a:t> selected in each split. After several iterations, we take random intersections of decision paths in the forest, and the more frequently a pair of genes appears, the more important it is.  </a:t>
            </a:r>
            <a:endParaRPr lang="en-CN" dirty="0"/>
          </a:p>
        </p:txBody>
      </p:sp>
    </p:spTree>
    <p:extLst>
      <p:ext uri="{BB962C8B-B14F-4D97-AF65-F5344CB8AC3E}">
        <p14:creationId xmlns:p14="http://schemas.microsoft.com/office/powerpoint/2010/main" val="1119587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linds(horizontal)">
                                      <p:cBhvr>
                                        <p:cTn id="11" dur="500"/>
                                        <p:tgtEl>
                                          <p:spTgt spid="3">
                                            <p:txEl>
                                              <p:pRg st="0" end="0"/>
                                            </p:txEl>
                                          </p:spTgt>
                                        </p:tgtEl>
                                      </p:cBhvr>
                                    </p:animEffect>
                                  </p:childTnLst>
                                </p:cTn>
                              </p:par>
                              <p:par>
                                <p:cTn id="12" presetID="3" presetClass="entr" presetSubtype="10" fill="hold" grpId="0"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blinds(horizontal)">
                                      <p:cBhvr>
                                        <p:cTn id="14" dur="500"/>
                                        <p:tgtEl>
                                          <p:spTgt spid="3">
                                            <p:txEl>
                                              <p:pRg st="1" end="1"/>
                                            </p:txEl>
                                          </p:spTgt>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blinds(horizontal)">
                                      <p:cBhvr>
                                        <p:cTn id="2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2000"/>
            <a:lum/>
          </a:blip>
          <a:srcRect/>
          <a:stretch>
            <a:fillRect t="-41000" b="-4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F3C6C-4D6D-3C42-8A41-9CF5B6AD3BDA}"/>
              </a:ext>
            </a:extLst>
          </p:cNvPr>
          <p:cNvSpPr>
            <a:spLocks noGrp="1"/>
          </p:cNvSpPr>
          <p:nvPr>
            <p:ph type="title"/>
          </p:nvPr>
        </p:nvSpPr>
        <p:spPr/>
        <p:txBody>
          <a:bodyPr/>
          <a:lstStyle/>
          <a:p>
            <a:r>
              <a:rPr lang="en-US" dirty="0"/>
              <a:t>Data Analysis</a:t>
            </a:r>
            <a:endParaRPr lang="en-CN" dirty="0"/>
          </a:p>
        </p:txBody>
      </p:sp>
      <p:sp>
        <p:nvSpPr>
          <p:cNvPr id="3" name="Content Placeholder 2">
            <a:extLst>
              <a:ext uri="{FF2B5EF4-FFF2-40B4-BE49-F238E27FC236}">
                <a16:creationId xmlns:a16="http://schemas.microsoft.com/office/drawing/2014/main" id="{602CE6AD-6581-6B43-AF55-1FC870C782B7}"/>
              </a:ext>
            </a:extLst>
          </p:cNvPr>
          <p:cNvSpPr>
            <a:spLocks noGrp="1"/>
          </p:cNvSpPr>
          <p:nvPr>
            <p:ph idx="1"/>
          </p:nvPr>
        </p:nvSpPr>
        <p:spPr>
          <a:xfrm>
            <a:off x="1088136" y="1885244"/>
            <a:ext cx="9922764" cy="4401256"/>
          </a:xfrm>
        </p:spPr>
        <p:txBody>
          <a:bodyPr>
            <a:normAutofit/>
          </a:bodyPr>
          <a:lstStyle/>
          <a:p>
            <a:r>
              <a:rPr lang="en-US" b="1" dirty="0">
                <a:solidFill>
                  <a:schemeClr val="accent6">
                    <a:lumMod val="50000"/>
                  </a:schemeClr>
                </a:solidFill>
              </a:rPr>
              <a:t>Pre-process</a:t>
            </a:r>
          </a:p>
          <a:p>
            <a:pPr marL="342900" indent="-342900">
              <a:buAutoNum type="arabicPeriod"/>
            </a:pPr>
            <a:r>
              <a:rPr lang="en-US" dirty="0"/>
              <a:t>Classify survival time (which is a continuous variable) into long and short, in order to run a classification tree. </a:t>
            </a:r>
          </a:p>
          <a:p>
            <a:pPr marL="342900" indent="-342900">
              <a:buAutoNum type="arabicPeriod"/>
            </a:pPr>
            <a:r>
              <a:rPr lang="en-US" dirty="0"/>
              <a:t>Drop the data points with NA’s;</a:t>
            </a:r>
          </a:p>
          <a:p>
            <a:pPr marL="342900" indent="-342900">
              <a:buAutoNum type="arabicPeriod"/>
            </a:pPr>
            <a:r>
              <a:rPr lang="en-US" dirty="0"/>
              <a:t>Do dimensionality reduction of gene expression data</a:t>
            </a:r>
            <a:r>
              <a:rPr lang="zh-CN" altLang="en-US" dirty="0"/>
              <a:t> </a:t>
            </a:r>
            <a:r>
              <a:rPr lang="en-US" altLang="zh-CN" dirty="0"/>
              <a:t>based on the variances:</a:t>
            </a:r>
            <a:endParaRPr lang="en-US" dirty="0"/>
          </a:p>
          <a:p>
            <a:pPr marL="0" indent="0">
              <a:buNone/>
            </a:pPr>
            <a:r>
              <a:rPr lang="en-US" b="0" i="0" u="none" strike="noStrike" dirty="0">
                <a:solidFill>
                  <a:srgbClr val="333333"/>
                </a:solidFill>
                <a:effectLst/>
                <a:latin typeface="Helvetica Neue" panose="02000503000000020004" pitchFamily="2" charset="0"/>
              </a:rPr>
              <a:t>We chose the genes that have bigger variance of expression levels across individuals, since they tend to behave more differently among the patients.</a:t>
            </a:r>
          </a:p>
          <a:p>
            <a:pPr marL="0" indent="0" algn="l">
              <a:buNone/>
            </a:pPr>
            <a:r>
              <a:rPr lang="en-US" b="0" i="0" u="none" strike="noStrike" dirty="0">
                <a:solidFill>
                  <a:srgbClr val="333333"/>
                </a:solidFill>
                <a:effectLst/>
                <a:latin typeface="Helvetica Neue" panose="02000503000000020004" pitchFamily="2" charset="0"/>
              </a:rPr>
              <a:t>We didn’t choose </a:t>
            </a:r>
            <a:r>
              <a:rPr lang="en-US" dirty="0">
                <a:solidFill>
                  <a:srgbClr val="333333"/>
                </a:solidFill>
                <a:latin typeface="Helvetica Neue" panose="02000503000000020004" pitchFamily="2" charset="0"/>
              </a:rPr>
              <a:t>PCA</a:t>
            </a:r>
            <a:r>
              <a:rPr lang="zh-CN" altLang="en-US" dirty="0">
                <a:solidFill>
                  <a:srgbClr val="333333"/>
                </a:solidFill>
                <a:latin typeface="Helvetica Neue" panose="02000503000000020004" pitchFamily="2" charset="0"/>
              </a:rPr>
              <a:t> </a:t>
            </a:r>
            <a:r>
              <a:rPr lang="en-US" altLang="zh-CN" dirty="0">
                <a:solidFill>
                  <a:srgbClr val="333333"/>
                </a:solidFill>
                <a:latin typeface="Helvetica Neue" panose="02000503000000020004" pitchFamily="2" charset="0"/>
              </a:rPr>
              <a:t>here</a:t>
            </a:r>
            <a:r>
              <a:rPr lang="en-US" dirty="0">
                <a:solidFill>
                  <a:srgbClr val="333333"/>
                </a:solidFill>
                <a:latin typeface="Helvetica Neue" panose="02000503000000020004" pitchFamily="2" charset="0"/>
              </a:rPr>
              <a:t> because PCA would give us the linear combination of gene expressions, while we are interested in investigating individual genes rather than their linear combinations. </a:t>
            </a:r>
            <a:endParaRPr lang="en-US" b="0" i="0" u="none" strike="noStrike" dirty="0">
              <a:solidFill>
                <a:srgbClr val="333333"/>
              </a:solidFill>
              <a:effectLst/>
              <a:latin typeface="Helvetica Neue" panose="02000503000000020004" pitchFamily="2" charset="0"/>
            </a:endParaRPr>
          </a:p>
          <a:p>
            <a:pPr marL="342900" indent="-342900">
              <a:buAutoNum type="arabicPeriod"/>
            </a:pPr>
            <a:endParaRPr lang="en-US" dirty="0"/>
          </a:p>
        </p:txBody>
      </p:sp>
    </p:spTree>
    <p:extLst>
      <p:ext uri="{BB962C8B-B14F-4D97-AF65-F5344CB8AC3E}">
        <p14:creationId xmlns:p14="http://schemas.microsoft.com/office/powerpoint/2010/main" val="1821930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checkerboard(across)">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5" presetClass="entr" presetSubtype="1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checkerboard(across)">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 presetClass="entr" presetSubtype="1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checkerboard(across)">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 presetClass="entr" presetSubtype="1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checkerboard(across)">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5" presetClass="entr" presetSubtype="1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checkerboard(across)">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 presetClass="entr" presetSubtype="1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checkerboard(across)">
                                      <p:cBhvr>
                                        <p:cTn id="3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2000"/>
            <a:lum/>
          </a:blip>
          <a:srcRect/>
          <a:stretch>
            <a:fillRect t="-41000" b="-4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F3C6C-4D6D-3C42-8A41-9CF5B6AD3BDA}"/>
              </a:ext>
            </a:extLst>
          </p:cNvPr>
          <p:cNvSpPr>
            <a:spLocks noGrp="1"/>
          </p:cNvSpPr>
          <p:nvPr>
            <p:ph type="title"/>
          </p:nvPr>
        </p:nvSpPr>
        <p:spPr/>
        <p:txBody>
          <a:bodyPr/>
          <a:lstStyle/>
          <a:p>
            <a:r>
              <a:rPr lang="en-US" dirty="0"/>
              <a:t>Data Analysis</a:t>
            </a:r>
            <a:endParaRPr lang="en-CN" dirty="0"/>
          </a:p>
        </p:txBody>
      </p:sp>
      <p:sp>
        <p:nvSpPr>
          <p:cNvPr id="3" name="Content Placeholder 2">
            <a:extLst>
              <a:ext uri="{FF2B5EF4-FFF2-40B4-BE49-F238E27FC236}">
                <a16:creationId xmlns:a16="http://schemas.microsoft.com/office/drawing/2014/main" id="{602CE6AD-6581-6B43-AF55-1FC870C782B7}"/>
              </a:ext>
            </a:extLst>
          </p:cNvPr>
          <p:cNvSpPr>
            <a:spLocks noGrp="1"/>
          </p:cNvSpPr>
          <p:nvPr>
            <p:ph idx="1"/>
          </p:nvPr>
        </p:nvSpPr>
        <p:spPr>
          <a:xfrm>
            <a:off x="1088136" y="1885244"/>
            <a:ext cx="9922764" cy="4401256"/>
          </a:xfrm>
        </p:spPr>
        <p:txBody>
          <a:bodyPr>
            <a:normAutofit fontScale="92500" lnSpcReduction="10000"/>
          </a:bodyPr>
          <a:lstStyle/>
          <a:p>
            <a:r>
              <a:rPr lang="en-US" b="1" dirty="0">
                <a:solidFill>
                  <a:schemeClr val="accent6">
                    <a:lumMod val="50000"/>
                  </a:schemeClr>
                </a:solidFill>
              </a:rPr>
              <a:t>Data splitting </a:t>
            </a:r>
          </a:p>
          <a:p>
            <a:pPr marL="0" indent="0">
              <a:buNone/>
            </a:pPr>
            <a:r>
              <a:rPr lang="en-US" dirty="0"/>
              <a:t>Data is split into 80% of training data and 20% of test data. </a:t>
            </a:r>
          </a:p>
          <a:p>
            <a:r>
              <a:rPr lang="en-US" b="1" dirty="0">
                <a:solidFill>
                  <a:schemeClr val="accent6">
                    <a:lumMod val="50000"/>
                  </a:schemeClr>
                </a:solidFill>
              </a:rPr>
              <a:t>Tu</a:t>
            </a:r>
            <a:r>
              <a:rPr lang="en-US" altLang="zh-CN" b="1" dirty="0">
                <a:solidFill>
                  <a:schemeClr val="accent6">
                    <a:lumMod val="50000"/>
                  </a:schemeClr>
                </a:solidFill>
              </a:rPr>
              <a:t>r</a:t>
            </a:r>
            <a:r>
              <a:rPr lang="en-US" b="1" dirty="0">
                <a:solidFill>
                  <a:schemeClr val="accent6">
                    <a:lumMod val="50000"/>
                  </a:schemeClr>
                </a:solidFill>
              </a:rPr>
              <a:t>ning parameters</a:t>
            </a:r>
          </a:p>
          <a:p>
            <a:pPr marL="0" indent="0">
              <a:buNone/>
            </a:pPr>
            <a:r>
              <a:rPr lang="en-US" dirty="0"/>
              <a:t>On the training data, k-fold cross validation is used in order to find optimal parameters for the model. </a:t>
            </a:r>
          </a:p>
          <a:p>
            <a:pPr marL="0" indent="0">
              <a:buNone/>
            </a:pPr>
            <a:r>
              <a:rPr lang="en-US" dirty="0"/>
              <a:t>For each possible parameter choice, we run a 8-fold cross validation, and compared their accuracy. We mainly tuned </a:t>
            </a:r>
            <a:r>
              <a:rPr lang="en-US" dirty="0" err="1"/>
              <a:t>mtry</a:t>
            </a:r>
            <a:r>
              <a:rPr lang="en-US" dirty="0"/>
              <a:t> (the number of variables to possibly split at each node), and split rules (for example Gini impurity and Hellinger). Finally we found that </a:t>
            </a:r>
            <a:r>
              <a:rPr lang="en-US" dirty="0" err="1"/>
              <a:t>mtry</a:t>
            </a:r>
            <a:r>
              <a:rPr lang="en-US" dirty="0"/>
              <a:t> = 90 and Gini impurity perform the best. </a:t>
            </a:r>
          </a:p>
          <a:p>
            <a:pPr marL="0" indent="0">
              <a:buNone/>
            </a:pPr>
            <a:r>
              <a:rPr lang="en-US" b="1" dirty="0">
                <a:solidFill>
                  <a:schemeClr val="accent5">
                    <a:lumMod val="50000"/>
                  </a:schemeClr>
                </a:solidFill>
              </a:rPr>
              <a:t>- Test model accuracy </a:t>
            </a:r>
          </a:p>
          <a:p>
            <a:pPr marL="0" indent="0">
              <a:buNone/>
            </a:pPr>
            <a:r>
              <a:rPr lang="en-US" dirty="0"/>
              <a:t>Finally, we apply the optimal model into the 20% hold-out set to see it’s accuracy on unseen data.</a:t>
            </a:r>
          </a:p>
          <a:p>
            <a:pPr marL="0" indent="0">
              <a:buNone/>
            </a:pPr>
            <a:endParaRPr lang="en-US" dirty="0"/>
          </a:p>
        </p:txBody>
      </p:sp>
    </p:spTree>
    <p:extLst>
      <p:ext uri="{BB962C8B-B14F-4D97-AF65-F5344CB8AC3E}">
        <p14:creationId xmlns:p14="http://schemas.microsoft.com/office/powerpoint/2010/main" val="194694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checkerboard(across)">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5" presetClass="entr" presetSubtype="1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checkerboard(across)">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 presetClass="entr" presetSubtype="1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checkerboard(across)">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 presetClass="entr" presetSubtype="1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checkerboard(across)">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5" presetClass="entr" presetSubtype="1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checkerboard(across)">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 presetClass="entr" presetSubtype="1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checkerboard(across)">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5" presetClass="entr" presetSubtype="1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checkerboard(across)">
                                      <p:cBhvr>
                                        <p:cTn id="4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BjornVTI">
  <a:themeElements>
    <a:clrScheme name="AnalogousFromDarkSeedLeftStep">
      <a:dk1>
        <a:srgbClr val="000000"/>
      </a:dk1>
      <a:lt1>
        <a:srgbClr val="FFFFFF"/>
      </a:lt1>
      <a:dk2>
        <a:srgbClr val="1B2830"/>
      </a:dk2>
      <a:lt2>
        <a:srgbClr val="F1F3F0"/>
      </a:lt2>
      <a:accent1>
        <a:srgbClr val="A629E7"/>
      </a:accent1>
      <a:accent2>
        <a:srgbClr val="592FD9"/>
      </a:accent2>
      <a:accent3>
        <a:srgbClr val="294AE7"/>
      </a:accent3>
      <a:accent4>
        <a:srgbClr val="1787D5"/>
      </a:accent4>
      <a:accent5>
        <a:srgbClr val="22BFBE"/>
      </a:accent5>
      <a:accent6>
        <a:srgbClr val="16C67B"/>
      </a:accent6>
      <a:hlink>
        <a:srgbClr val="3897A9"/>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jornVTI" id="{D01443FD-65CF-4AEF-9B9D-4466C96F9785}" vid="{36EF4262-385E-40E6-B073-FB18FD98BF4C}"/>
    </a:ext>
  </a:extLst>
</a:theme>
</file>

<file path=docProps/app.xml><?xml version="1.0" encoding="utf-8"?>
<Properties xmlns="http://schemas.openxmlformats.org/officeDocument/2006/extended-properties" xmlns:vt="http://schemas.openxmlformats.org/officeDocument/2006/docPropsVTypes">
  <TotalTime>434</TotalTime>
  <Words>1411</Words>
  <Application>Microsoft Macintosh PowerPoint</Application>
  <PresentationFormat>Widescreen</PresentationFormat>
  <Paragraphs>86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Helvetica Neue</vt:lpstr>
      <vt:lpstr>Neue Haas Grotesk Text Pro</vt:lpstr>
      <vt:lpstr>BjornVTI</vt:lpstr>
      <vt:lpstr>PH240C Final Project  </vt:lpstr>
      <vt:lpstr>Motivation</vt:lpstr>
      <vt:lpstr>Sergiusz et al., 2021</vt:lpstr>
      <vt:lpstr>Ning et al. (2020) </vt:lpstr>
      <vt:lpstr>Goal</vt:lpstr>
      <vt:lpstr>Dataset</vt:lpstr>
      <vt:lpstr>Methodology</vt:lpstr>
      <vt:lpstr>Data Analysis</vt:lpstr>
      <vt:lpstr>Data Analysis</vt:lpstr>
      <vt:lpstr>Result</vt:lpstr>
      <vt:lpstr>Result</vt:lpstr>
      <vt:lpstr>Summary</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PH240C Final Project  </dc:title>
  <dc:creator>Shuyao Wang</dc:creator>
  <cp:lastModifiedBy>Shuyao Wang</cp:lastModifiedBy>
  <cp:revision>9</cp:revision>
  <dcterms:created xsi:type="dcterms:W3CDTF">2022-12-07T23:21:35Z</dcterms:created>
  <dcterms:modified xsi:type="dcterms:W3CDTF">2022-12-08T07:08:32Z</dcterms:modified>
</cp:coreProperties>
</file>

<file path=docProps/thumbnail.jpeg>
</file>